
<file path=[Content_Types].xml><?xml version="1.0" encoding="utf-8"?>
<Types xmlns="http://schemas.openxmlformats.org/package/2006/content-types">
  <Default Extension="png" ContentType="image/png"/>
  <Default Extension="bmp" ContentType="image/bmp"/>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4"/>
  </p:sldMasterIdLst>
  <p:handoutMasterIdLst>
    <p:handoutMasterId r:id="rId59"/>
  </p:handoutMasterIdLst>
  <p:sldIdLst>
    <p:sldId id="262" r:id="rId5"/>
    <p:sldId id="273" r:id="rId6"/>
    <p:sldId id="281" r:id="rId7"/>
    <p:sldId id="282" r:id="rId8"/>
    <p:sldId id="271" r:id="rId9"/>
    <p:sldId id="314" r:id="rId10"/>
    <p:sldId id="327" r:id="rId11"/>
    <p:sldId id="274" r:id="rId12"/>
    <p:sldId id="283" r:id="rId13"/>
    <p:sldId id="266" r:id="rId14"/>
    <p:sldId id="284" r:id="rId15"/>
    <p:sldId id="267" r:id="rId16"/>
    <p:sldId id="285" r:id="rId17"/>
    <p:sldId id="268" r:id="rId18"/>
    <p:sldId id="286" r:id="rId19"/>
    <p:sldId id="269" r:id="rId20"/>
    <p:sldId id="287" r:id="rId21"/>
    <p:sldId id="270" r:id="rId22"/>
    <p:sldId id="288" r:id="rId23"/>
    <p:sldId id="276" r:id="rId24"/>
    <p:sldId id="289" r:id="rId25"/>
    <p:sldId id="290" r:id="rId26"/>
    <p:sldId id="275" r:id="rId27"/>
    <p:sldId id="293" r:id="rId28"/>
    <p:sldId id="306" r:id="rId29"/>
    <p:sldId id="316" r:id="rId30"/>
    <p:sldId id="328" r:id="rId31"/>
    <p:sldId id="312" r:id="rId32"/>
    <p:sldId id="313" r:id="rId33"/>
    <p:sldId id="295" r:id="rId34"/>
    <p:sldId id="296" r:id="rId35"/>
    <p:sldId id="297" r:id="rId36"/>
    <p:sldId id="294" r:id="rId37"/>
    <p:sldId id="298" r:id="rId38"/>
    <p:sldId id="299" r:id="rId39"/>
    <p:sldId id="291" r:id="rId40"/>
    <p:sldId id="310" r:id="rId41"/>
    <p:sldId id="311" r:id="rId42"/>
    <p:sldId id="272" r:id="rId43"/>
    <p:sldId id="319" r:id="rId44"/>
    <p:sldId id="320" r:id="rId45"/>
    <p:sldId id="321" r:id="rId46"/>
    <p:sldId id="317" r:id="rId47"/>
    <p:sldId id="322" r:id="rId48"/>
    <p:sldId id="323" r:id="rId49"/>
    <p:sldId id="324" r:id="rId50"/>
    <p:sldId id="301" r:id="rId51"/>
    <p:sldId id="303" r:id="rId52"/>
    <p:sldId id="305" r:id="rId53"/>
    <p:sldId id="304" r:id="rId54"/>
    <p:sldId id="280" r:id="rId55"/>
    <p:sldId id="325" r:id="rId56"/>
    <p:sldId id="326" r:id="rId57"/>
    <p:sldId id="292"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notesViewPr>
    <p:cSldViewPr>
      <p:cViewPr varScale="1">
        <p:scale>
          <a:sx n="60" d="100"/>
          <a:sy n="60" d="100"/>
        </p:scale>
        <p:origin x="-249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1F25163-9051-4C1A-8628-27A3CDD7A880}" type="datetimeFigureOut">
              <a:rPr lang="en-US" smtClean="0"/>
              <a:pPr/>
              <a:t>5/5/2011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BD1D776-2844-4E9F-B2D9-BDF890EDFA8B}" type="slidenum">
              <a:rPr lang="en-US" smtClean="0"/>
              <a:pPr/>
              <a:t>‹#›</a:t>
            </a:fld>
            <a:endParaRPr lang="en-US" dirty="0"/>
          </a:p>
        </p:txBody>
      </p:sp>
    </p:spTree>
    <p:extLst>
      <p:ext uri="{BB962C8B-B14F-4D97-AF65-F5344CB8AC3E}">
        <p14:creationId xmlns:p14="http://schemas.microsoft.com/office/powerpoint/2010/main" val="284392912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519452B4-AC2C-4B43-8E91-D73D70C5A2D7}" type="datetimeFigureOut">
              <a:rPr lang="en-US" smtClean="0"/>
              <a:pPr/>
              <a:t>5/5/2011</a:t>
            </a:fld>
            <a:endParaRPr lang="en-US" dirty="0"/>
          </a:p>
        </p:txBody>
      </p:sp>
      <p:sp>
        <p:nvSpPr>
          <p:cNvPr id="17" name="Footer Placeholder 16"/>
          <p:cNvSpPr>
            <a:spLocks noGrp="1"/>
          </p:cNvSpPr>
          <p:nvPr>
            <p:ph type="ftr" sz="quarter" idx="11"/>
          </p:nvPr>
        </p:nvSpPr>
        <p:spPr/>
        <p:txBody>
          <a:bodyPr/>
          <a:lstStyle>
            <a:extLst/>
          </a:lstStyle>
          <a:p>
            <a:endParaRPr lang="en-US" dirty="0"/>
          </a:p>
        </p:txBody>
      </p:sp>
      <p:sp>
        <p:nvSpPr>
          <p:cNvPr id="29" name="Slide Number Placeholder 28"/>
          <p:cNvSpPr>
            <a:spLocks noGrp="1"/>
          </p:cNvSpPr>
          <p:nvPr>
            <p:ph type="sldNum" sz="quarter" idx="12"/>
          </p:nvPr>
        </p:nvSpPr>
        <p:spPr/>
        <p:txBody>
          <a:bodyPr/>
          <a:lstStyle>
            <a:extLst/>
          </a:lstStyle>
          <a:p>
            <a:fld id="{548EF2A6-3978-48D1-9A99-3300CD1F3E33}" type="slidenum">
              <a:rPr lang="en-US" smtClean="0"/>
              <a:pPr/>
              <a:t>‹#›</a:t>
            </a:fld>
            <a:endParaRPr lang="en-US" dirty="0"/>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19452B4-AC2C-4B43-8E91-D73D70C5A2D7}" type="datetimeFigureOut">
              <a:rPr lang="en-US" smtClean="0"/>
              <a:pPr/>
              <a:t>5/5/2011</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548EF2A6-3978-48D1-9A99-3300CD1F3E3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19452B4-AC2C-4B43-8E91-D73D70C5A2D7}" type="datetimeFigureOut">
              <a:rPr lang="en-US" smtClean="0"/>
              <a:pPr/>
              <a:t>5/5/2011</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548EF2A6-3978-48D1-9A99-3300CD1F3E3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19452B4-AC2C-4B43-8E91-D73D70C5A2D7}" type="datetimeFigureOut">
              <a:rPr lang="en-US" smtClean="0"/>
              <a:pPr/>
              <a:t>5/5/2011</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548EF2A6-3978-48D1-9A99-3300CD1F3E3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19452B4-AC2C-4B43-8E91-D73D70C5A2D7}" type="datetimeFigureOut">
              <a:rPr lang="en-US" smtClean="0"/>
              <a:pPr/>
              <a:t>5/5/2011</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548EF2A6-3978-48D1-9A99-3300CD1F3E33}" type="slidenum">
              <a:rPr lang="en-US" smtClean="0"/>
              <a:pPr/>
              <a:t>‹#›</a:t>
            </a:fld>
            <a:endParaRPr lang="en-US" dirty="0"/>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19452B4-AC2C-4B43-8E91-D73D70C5A2D7}" type="datetimeFigureOut">
              <a:rPr lang="en-US" smtClean="0"/>
              <a:pPr/>
              <a:t>5/5/2011</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548EF2A6-3978-48D1-9A99-3300CD1F3E3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19452B4-AC2C-4B43-8E91-D73D70C5A2D7}" type="datetimeFigureOut">
              <a:rPr lang="en-US" smtClean="0"/>
              <a:pPr/>
              <a:t>5/5/2011</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548EF2A6-3978-48D1-9A99-3300CD1F3E33}" type="slidenum">
              <a:rPr lang="en-US" smtClean="0"/>
              <a:pPr/>
              <a:t>‹#›</a:t>
            </a:fld>
            <a:endParaRPr lang="en-US" dirty="0"/>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19452B4-AC2C-4B43-8E91-D73D70C5A2D7}" type="datetimeFigureOut">
              <a:rPr lang="en-US" smtClean="0"/>
              <a:pPr/>
              <a:t>5/5/2011</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548EF2A6-3978-48D1-9A99-3300CD1F3E3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19452B4-AC2C-4B43-8E91-D73D70C5A2D7}" type="datetimeFigureOut">
              <a:rPr lang="en-US" smtClean="0"/>
              <a:pPr/>
              <a:t>5/5/2011</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548EF2A6-3978-48D1-9A99-3300CD1F3E3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19452B4-AC2C-4B43-8E91-D73D70C5A2D7}" type="datetimeFigureOut">
              <a:rPr lang="en-US" smtClean="0"/>
              <a:pPr/>
              <a:t>5/5/2011</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548EF2A6-3978-48D1-9A99-3300CD1F3E3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dirty="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519452B4-AC2C-4B43-8E91-D73D70C5A2D7}" type="datetimeFigureOut">
              <a:rPr lang="en-US" smtClean="0"/>
              <a:pPr/>
              <a:t>5/5/2011</a:t>
            </a:fld>
            <a:endParaRPr lang="en-US" dirty="0"/>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dirty="0"/>
          </a:p>
        </p:txBody>
      </p:sp>
      <p:sp>
        <p:nvSpPr>
          <p:cNvPr id="7" name="Slide Number Placeholder 6"/>
          <p:cNvSpPr>
            <a:spLocks noGrp="1"/>
          </p:cNvSpPr>
          <p:nvPr>
            <p:ph type="sldNum" sz="quarter" idx="12"/>
          </p:nvPr>
        </p:nvSpPr>
        <p:spPr>
          <a:xfrm>
            <a:off x="8610600" y="55499"/>
            <a:ext cx="457200" cy="365125"/>
          </a:xfrm>
        </p:spPr>
        <p:txBody>
          <a:bodyPr/>
          <a:lstStyle>
            <a:extLst/>
          </a:lstStyle>
          <a:p>
            <a:fld id="{548EF2A6-3978-48D1-9A99-3300CD1F3E3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519452B4-AC2C-4B43-8E91-D73D70C5A2D7}" type="datetimeFigureOut">
              <a:rPr lang="en-US" smtClean="0"/>
              <a:pPr/>
              <a:t>5/5/2011</a:t>
            </a:fld>
            <a:endParaRPr lang="en-US" dirty="0"/>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dirty="0"/>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548EF2A6-3978-48D1-9A99-3300CD1F3E3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3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bmp"/><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dictionary.reference.com/browse/the" TargetMode="External"/><Relationship Id="rId2" Type="http://schemas.openxmlformats.org/officeDocument/2006/relationships/hyperlink" Target="http://dictionary.reference.com/browse/who"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8954" y="476250"/>
            <a:ext cx="3962400" cy="1809750"/>
          </a:xfrm>
          <a:prstGeom prst="rect">
            <a:avLst/>
          </a:prstGeom>
          <a:ln>
            <a:noFill/>
          </a:ln>
          <a:effectLst>
            <a:softEdge rad="112500"/>
          </a:effectLst>
        </p:spPr>
      </p:pic>
      <p:pic>
        <p:nvPicPr>
          <p:cNvPr id="3" name="Picture 2"/>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3687952"/>
            <a:ext cx="2329218" cy="1447800"/>
          </a:xfrm>
          <a:prstGeom prst="rect">
            <a:avLst/>
          </a:prstGeom>
        </p:spPr>
      </p:pic>
      <p:pic>
        <p:nvPicPr>
          <p:cNvPr id="4" name="Picture 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3429000" y="5114143"/>
            <a:ext cx="2358099" cy="1415768"/>
          </a:xfrm>
          <a:prstGeom prst="rect">
            <a:avLst/>
          </a:prstGeom>
        </p:spPr>
      </p:pic>
      <p:pic>
        <p:nvPicPr>
          <p:cNvPr id="5" name="Picture 4"/>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contrast="-52000"/>
                    </a14:imgEffect>
                  </a14:imgLayer>
                </a14:imgProps>
              </a:ext>
              <a:ext uri="{28A0092B-C50C-407E-A947-70E740481C1C}">
                <a14:useLocalDpi xmlns:a14="http://schemas.microsoft.com/office/drawing/2010/main" val="0"/>
              </a:ext>
            </a:extLst>
          </a:blip>
          <a:stretch>
            <a:fillRect/>
          </a:stretch>
        </p:blipFill>
        <p:spPr>
          <a:xfrm>
            <a:off x="6653284" y="3870704"/>
            <a:ext cx="1986200" cy="1082296"/>
          </a:xfrm>
          <a:prstGeom prst="rect">
            <a:avLst/>
          </a:prstGeom>
        </p:spPr>
      </p:pic>
      <p:sp>
        <p:nvSpPr>
          <p:cNvPr id="6" name="TextBox 5"/>
          <p:cNvSpPr txBox="1"/>
          <p:nvPr/>
        </p:nvSpPr>
        <p:spPr>
          <a:xfrm>
            <a:off x="2520854" y="2511609"/>
            <a:ext cx="3956146" cy="523220"/>
          </a:xfrm>
          <a:prstGeom prst="rect">
            <a:avLst/>
          </a:prstGeom>
          <a:noFill/>
        </p:spPr>
        <p:txBody>
          <a:bodyPr wrap="square" rtlCol="0">
            <a:spAutoFit/>
          </a:bodyPr>
          <a:lstStyle/>
          <a:p>
            <a:pPr algn="ctr"/>
            <a:r>
              <a:rPr lang="en-US" sz="2800" b="1" dirty="0" smtClean="0"/>
              <a:t>Bringing Talent Together</a:t>
            </a:r>
            <a:endParaRPr lang="en-US" sz="2800" b="1" dirty="0"/>
          </a:p>
        </p:txBody>
      </p:sp>
      <p:cxnSp>
        <p:nvCxnSpPr>
          <p:cNvPr id="8" name="Straight Arrow Connector 7"/>
          <p:cNvCxnSpPr>
            <a:stCxn id="6" idx="2"/>
          </p:cNvCxnSpPr>
          <p:nvPr/>
        </p:nvCxnSpPr>
        <p:spPr>
          <a:xfrm>
            <a:off x="4498927" y="3034829"/>
            <a:ext cx="1978073" cy="1156171"/>
          </a:xfrm>
          <a:prstGeom prst="straightConnector1">
            <a:avLst/>
          </a:prstGeom>
          <a:ln w="57150">
            <a:tailEnd type="arrow"/>
          </a:ln>
        </p:spPr>
        <p:style>
          <a:lnRef idx="1">
            <a:schemeClr val="accent4"/>
          </a:lnRef>
          <a:fillRef idx="0">
            <a:schemeClr val="accent4"/>
          </a:fillRef>
          <a:effectRef idx="0">
            <a:schemeClr val="accent4"/>
          </a:effectRef>
          <a:fontRef idx="minor">
            <a:schemeClr val="tx1"/>
          </a:fontRef>
        </p:style>
      </p:cxnSp>
      <p:cxnSp>
        <p:nvCxnSpPr>
          <p:cNvPr id="10" name="Straight Arrow Connector 9"/>
          <p:cNvCxnSpPr/>
          <p:nvPr/>
        </p:nvCxnSpPr>
        <p:spPr>
          <a:xfrm>
            <a:off x="4498927" y="3034829"/>
            <a:ext cx="0" cy="1918171"/>
          </a:xfrm>
          <a:prstGeom prst="straightConnector1">
            <a:avLst/>
          </a:prstGeom>
          <a:ln w="57150">
            <a:tailEnd type="arrow"/>
          </a:ln>
        </p:spPr>
        <p:style>
          <a:lnRef idx="1">
            <a:schemeClr val="accent4"/>
          </a:lnRef>
          <a:fillRef idx="0">
            <a:schemeClr val="accent4"/>
          </a:fillRef>
          <a:effectRef idx="0">
            <a:schemeClr val="accent4"/>
          </a:effectRef>
          <a:fontRef idx="minor">
            <a:schemeClr val="tx1"/>
          </a:fontRef>
        </p:style>
      </p:cxnSp>
      <p:cxnSp>
        <p:nvCxnSpPr>
          <p:cNvPr id="14" name="Straight Arrow Connector 13"/>
          <p:cNvCxnSpPr/>
          <p:nvPr/>
        </p:nvCxnSpPr>
        <p:spPr>
          <a:xfrm flipH="1">
            <a:off x="2520854" y="3034829"/>
            <a:ext cx="1978074" cy="1156171"/>
          </a:xfrm>
          <a:prstGeom prst="straightConnector1">
            <a:avLst/>
          </a:prstGeom>
          <a:ln w="57150">
            <a:tailEnd type="arrow"/>
          </a:ln>
        </p:spPr>
        <p:style>
          <a:lnRef idx="1">
            <a:schemeClr val="accent4"/>
          </a:lnRef>
          <a:fillRef idx="0">
            <a:schemeClr val="accent4"/>
          </a:fillRef>
          <a:effectRef idx="0">
            <a:schemeClr val="accent4"/>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09600"/>
            <a:ext cx="7696200" cy="584775"/>
          </a:xfrm>
          <a:prstGeom prst="rect">
            <a:avLst/>
          </a:prstGeom>
          <a:noFill/>
        </p:spPr>
        <p:txBody>
          <a:bodyPr wrap="square" rtlCol="0">
            <a:spAutoFit/>
          </a:bodyPr>
          <a:lstStyle/>
          <a:p>
            <a:r>
              <a:rPr lang="en-US" sz="3200" dirty="0" smtClean="0"/>
              <a:t>What if we viewed the library  as a Hotel?</a:t>
            </a:r>
          </a:p>
        </p:txBody>
      </p:sp>
    </p:spTree>
    <p:extLst>
      <p:ext uri="{BB962C8B-B14F-4D97-AF65-F5344CB8AC3E}">
        <p14:creationId xmlns:p14="http://schemas.microsoft.com/office/powerpoint/2010/main" val="352392074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09600"/>
            <a:ext cx="7696200" cy="584775"/>
          </a:xfrm>
          <a:prstGeom prst="rect">
            <a:avLst/>
          </a:prstGeom>
          <a:noFill/>
        </p:spPr>
        <p:txBody>
          <a:bodyPr wrap="square" rtlCol="0">
            <a:spAutoFit/>
          </a:bodyPr>
          <a:lstStyle/>
          <a:p>
            <a:r>
              <a:rPr lang="en-US" sz="3200" dirty="0" smtClean="0"/>
              <a:t>What if we viewed the library  as a Hotel?</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3086"/>
          <a:stretch/>
        </p:blipFill>
        <p:spPr>
          <a:xfrm>
            <a:off x="685800" y="1524000"/>
            <a:ext cx="7496175" cy="4846320"/>
          </a:xfrm>
          <a:prstGeom prst="rect">
            <a:avLst/>
          </a:prstGeom>
          <a:ln>
            <a:noFill/>
          </a:ln>
          <a:effectLst>
            <a:softEdge rad="112500"/>
          </a:effectLst>
        </p:spPr>
      </p:pic>
    </p:spTree>
    <p:extLst>
      <p:ext uri="{BB962C8B-B14F-4D97-AF65-F5344CB8AC3E}">
        <p14:creationId xmlns:p14="http://schemas.microsoft.com/office/powerpoint/2010/main" val="219408600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533400"/>
            <a:ext cx="6324600" cy="523220"/>
          </a:xfrm>
          <a:prstGeom prst="rect">
            <a:avLst/>
          </a:prstGeom>
          <a:noFill/>
        </p:spPr>
        <p:txBody>
          <a:bodyPr wrap="square" rtlCol="0">
            <a:spAutoFit/>
          </a:bodyPr>
          <a:lstStyle/>
          <a:p>
            <a:pPr algn="ctr"/>
            <a:r>
              <a:rPr lang="en-US" sz="2800" dirty="0"/>
              <a:t>… and our patrons as Guests…</a:t>
            </a:r>
          </a:p>
        </p:txBody>
      </p:sp>
    </p:spTree>
    <p:extLst>
      <p:ext uri="{BB962C8B-B14F-4D97-AF65-F5344CB8AC3E}">
        <p14:creationId xmlns:p14="http://schemas.microsoft.com/office/powerpoint/2010/main" val="274433662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533400"/>
            <a:ext cx="6324600" cy="523220"/>
          </a:xfrm>
          <a:prstGeom prst="rect">
            <a:avLst/>
          </a:prstGeom>
          <a:noFill/>
        </p:spPr>
        <p:txBody>
          <a:bodyPr wrap="square" rtlCol="0">
            <a:spAutoFit/>
          </a:bodyPr>
          <a:lstStyle/>
          <a:p>
            <a:pPr algn="ctr"/>
            <a:r>
              <a:rPr lang="en-US" sz="2800" dirty="0"/>
              <a:t>… and our patrons as Guests…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828800"/>
            <a:ext cx="6858000" cy="3657600"/>
          </a:xfrm>
          <a:prstGeom prst="rect">
            <a:avLst/>
          </a:prstGeom>
          <a:ln>
            <a:noFill/>
          </a:ln>
          <a:effectLst>
            <a:softEdge rad="112500"/>
          </a:effectLst>
        </p:spPr>
      </p:pic>
    </p:spTree>
    <p:extLst>
      <p:ext uri="{BB962C8B-B14F-4D97-AF65-F5344CB8AC3E}">
        <p14:creationId xmlns:p14="http://schemas.microsoft.com/office/powerpoint/2010/main" val="185736661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09600"/>
            <a:ext cx="6248400" cy="523220"/>
          </a:xfrm>
          <a:prstGeom prst="rect">
            <a:avLst/>
          </a:prstGeom>
          <a:noFill/>
        </p:spPr>
        <p:txBody>
          <a:bodyPr wrap="square" rtlCol="0">
            <a:spAutoFit/>
          </a:bodyPr>
          <a:lstStyle/>
          <a:p>
            <a:r>
              <a:rPr lang="en-US" sz="2800" dirty="0" smtClean="0"/>
              <a:t>They already sleep here… </a:t>
            </a:r>
            <a:endParaRPr lang="en-US" sz="2800" dirty="0"/>
          </a:p>
        </p:txBody>
      </p:sp>
    </p:spTree>
    <p:extLst>
      <p:ext uri="{BB962C8B-B14F-4D97-AF65-F5344CB8AC3E}">
        <p14:creationId xmlns:p14="http://schemas.microsoft.com/office/powerpoint/2010/main" val="242982596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09600"/>
            <a:ext cx="6248400" cy="523220"/>
          </a:xfrm>
          <a:prstGeom prst="rect">
            <a:avLst/>
          </a:prstGeom>
          <a:noFill/>
        </p:spPr>
        <p:txBody>
          <a:bodyPr wrap="square" rtlCol="0">
            <a:spAutoFit/>
          </a:bodyPr>
          <a:lstStyle/>
          <a:p>
            <a:r>
              <a:rPr lang="en-US" sz="2800" dirty="0" smtClean="0"/>
              <a:t>They already sleep here… </a:t>
            </a:r>
            <a:endParaRPr lang="en-US"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143000"/>
            <a:ext cx="7696200" cy="4953000"/>
          </a:xfrm>
          <a:prstGeom prst="rect">
            <a:avLst/>
          </a:prstGeom>
          <a:ln>
            <a:noFill/>
          </a:ln>
          <a:effectLst>
            <a:softEdge rad="112500"/>
          </a:effectLst>
        </p:spPr>
      </p:pic>
    </p:spTree>
    <p:extLst>
      <p:ext uri="{BB962C8B-B14F-4D97-AF65-F5344CB8AC3E}">
        <p14:creationId xmlns:p14="http://schemas.microsoft.com/office/powerpoint/2010/main" val="57772542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09600"/>
            <a:ext cx="6248400" cy="523220"/>
          </a:xfrm>
          <a:prstGeom prst="rect">
            <a:avLst/>
          </a:prstGeom>
          <a:noFill/>
        </p:spPr>
        <p:txBody>
          <a:bodyPr wrap="square" rtlCol="0">
            <a:spAutoFit/>
          </a:bodyPr>
          <a:lstStyle/>
          <a:p>
            <a:r>
              <a:rPr lang="en-US" sz="2800" dirty="0" smtClean="0"/>
              <a:t>They already eat here… </a:t>
            </a:r>
            <a:endParaRPr lang="en-US" sz="2800" dirty="0"/>
          </a:p>
        </p:txBody>
      </p:sp>
    </p:spTree>
    <p:extLst>
      <p:ext uri="{BB962C8B-B14F-4D97-AF65-F5344CB8AC3E}">
        <p14:creationId xmlns:p14="http://schemas.microsoft.com/office/powerpoint/2010/main" val="285171753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09600"/>
            <a:ext cx="6248400" cy="523220"/>
          </a:xfrm>
          <a:prstGeom prst="rect">
            <a:avLst/>
          </a:prstGeom>
          <a:noFill/>
        </p:spPr>
        <p:txBody>
          <a:bodyPr wrap="square" rtlCol="0">
            <a:spAutoFit/>
          </a:bodyPr>
          <a:lstStyle/>
          <a:p>
            <a:r>
              <a:rPr lang="en-US" sz="2800" dirty="0" smtClean="0"/>
              <a:t>They already eat here… </a:t>
            </a:r>
            <a:endParaRPr lang="en-US"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132820"/>
            <a:ext cx="8001000" cy="5172730"/>
          </a:xfrm>
          <a:prstGeom prst="rect">
            <a:avLst/>
          </a:prstGeom>
          <a:ln>
            <a:noFill/>
          </a:ln>
          <a:effectLst>
            <a:softEdge rad="112500"/>
          </a:effectLst>
        </p:spPr>
      </p:pic>
    </p:spTree>
    <p:extLst>
      <p:ext uri="{BB962C8B-B14F-4D97-AF65-F5344CB8AC3E}">
        <p14:creationId xmlns:p14="http://schemas.microsoft.com/office/powerpoint/2010/main" val="183552076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09600"/>
            <a:ext cx="6248400" cy="523220"/>
          </a:xfrm>
          <a:prstGeom prst="rect">
            <a:avLst/>
          </a:prstGeom>
          <a:noFill/>
        </p:spPr>
        <p:txBody>
          <a:bodyPr wrap="square" rtlCol="0">
            <a:spAutoFit/>
          </a:bodyPr>
          <a:lstStyle/>
          <a:p>
            <a:r>
              <a:rPr lang="en-US" sz="2800" dirty="0" smtClean="0"/>
              <a:t>…and they leave the place a mess… </a:t>
            </a:r>
            <a:endParaRPr lang="en-US" sz="2800" dirty="0"/>
          </a:p>
        </p:txBody>
      </p:sp>
    </p:spTree>
    <p:extLst>
      <p:ext uri="{BB962C8B-B14F-4D97-AF65-F5344CB8AC3E}">
        <p14:creationId xmlns:p14="http://schemas.microsoft.com/office/powerpoint/2010/main" val="103693790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09600"/>
            <a:ext cx="6248400" cy="523220"/>
          </a:xfrm>
          <a:prstGeom prst="rect">
            <a:avLst/>
          </a:prstGeom>
          <a:noFill/>
        </p:spPr>
        <p:txBody>
          <a:bodyPr wrap="square" rtlCol="0">
            <a:spAutoFit/>
          </a:bodyPr>
          <a:lstStyle/>
          <a:p>
            <a:r>
              <a:rPr lang="en-US" sz="2800" dirty="0" smtClean="0"/>
              <a:t>…and they leave the place a mess… </a:t>
            </a:r>
            <a:endParaRPr lang="en-US"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285874"/>
            <a:ext cx="8382000" cy="5038725"/>
          </a:xfrm>
          <a:prstGeom prst="rect">
            <a:avLst/>
          </a:prstGeom>
          <a:ln>
            <a:noFill/>
          </a:ln>
          <a:effectLst>
            <a:softEdge rad="112500"/>
          </a:effectLst>
        </p:spPr>
      </p:pic>
    </p:spTree>
    <p:extLst>
      <p:ext uri="{BB962C8B-B14F-4D97-AF65-F5344CB8AC3E}">
        <p14:creationId xmlns:p14="http://schemas.microsoft.com/office/powerpoint/2010/main" val="216396591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62000" y="968375"/>
            <a:ext cx="7772400" cy="1470025"/>
          </a:xfrm>
          <a:prstGeom prst="rect">
            <a:avLst/>
          </a:prstGeom>
        </p:spPr>
        <p:txBody>
          <a:bodyPr/>
          <a:lst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a:lstStyle>
          <a:p>
            <a:pPr algn="ctr"/>
            <a:r>
              <a:rPr lang="en-US" sz="3200" b="1" dirty="0" smtClean="0">
                <a:latin typeface="Tahoma" pitchFamily="34" charset="0"/>
                <a:cs typeface="Tahoma" pitchFamily="34" charset="0"/>
              </a:rPr>
              <a:t>Mobile Technology</a:t>
            </a:r>
            <a:br>
              <a:rPr lang="en-US" sz="3200" b="1" dirty="0" smtClean="0">
                <a:latin typeface="Tahoma" pitchFamily="34" charset="0"/>
                <a:cs typeface="Tahoma" pitchFamily="34" charset="0"/>
              </a:rPr>
            </a:br>
            <a:endParaRPr lang="en-US" sz="3200" b="1" dirty="0" smtClean="0">
              <a:latin typeface="Tahoma" pitchFamily="34" charset="0"/>
              <a:cs typeface="Tahoma" pitchFamily="34" charset="0"/>
            </a:endParaRPr>
          </a:p>
        </p:txBody>
      </p:sp>
      <p:sp>
        <p:nvSpPr>
          <p:cNvPr id="3" name="Subtitle 2"/>
          <p:cNvSpPr txBox="1">
            <a:spLocks/>
          </p:cNvSpPr>
          <p:nvPr/>
        </p:nvSpPr>
        <p:spPr>
          <a:xfrm>
            <a:off x="0" y="2064224"/>
            <a:ext cx="8991600" cy="1143000"/>
          </a:xfrm>
          <a:prstGeom prst="rect">
            <a:avLst/>
          </a:prstGeom>
        </p:spPr>
        <p:txBody>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None/>
            </a:pPr>
            <a:r>
              <a:rPr lang="en-US" sz="3600" b="1" dirty="0" smtClean="0">
                <a:latin typeface="+mj-lt"/>
                <a:cs typeface="Arial" charset="0"/>
              </a:rPr>
              <a:t>Keeping up in a fast paced world…</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66838"/>
            <a:ext cx="2514600" cy="1341424"/>
          </a:xfrm>
          <a:prstGeom prst="rect">
            <a:avLst/>
          </a:prstGeom>
          <a:ln>
            <a:noFill/>
          </a:ln>
          <a:effectLst>
            <a:softEdge rad="112500"/>
          </a:effectLst>
        </p:spPr>
      </p:pic>
    </p:spTree>
    <p:extLst>
      <p:ext uri="{BB962C8B-B14F-4D97-AF65-F5344CB8AC3E}">
        <p14:creationId xmlns:p14="http://schemas.microsoft.com/office/powerpoint/2010/main" val="1985589685"/>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5791200" cy="584775"/>
          </a:xfrm>
          <a:prstGeom prst="rect">
            <a:avLst/>
          </a:prstGeom>
          <a:noFill/>
        </p:spPr>
        <p:txBody>
          <a:bodyPr wrap="square" rtlCol="0">
            <a:spAutoFit/>
          </a:bodyPr>
          <a:lstStyle/>
          <a:p>
            <a:r>
              <a:rPr lang="en-US" sz="3200" dirty="0" smtClean="0"/>
              <a:t>In One Word…</a:t>
            </a:r>
          </a:p>
        </p:txBody>
      </p:sp>
    </p:spTree>
    <p:extLst>
      <p:ext uri="{BB962C8B-B14F-4D97-AF65-F5344CB8AC3E}">
        <p14:creationId xmlns:p14="http://schemas.microsoft.com/office/powerpoint/2010/main" val="203025527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5791200" cy="584775"/>
          </a:xfrm>
          <a:prstGeom prst="rect">
            <a:avLst/>
          </a:prstGeom>
          <a:noFill/>
        </p:spPr>
        <p:txBody>
          <a:bodyPr wrap="square" rtlCol="0">
            <a:spAutoFit/>
          </a:bodyPr>
          <a:lstStyle/>
          <a:p>
            <a:r>
              <a:rPr lang="en-US" sz="3200" dirty="0" smtClean="0"/>
              <a:t>In One Word…</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857" t="-1" r="2857" b="-143"/>
          <a:stretch/>
        </p:blipFill>
        <p:spPr>
          <a:xfrm>
            <a:off x="1188720" y="1027332"/>
            <a:ext cx="6400800" cy="4389120"/>
          </a:xfrm>
          <a:prstGeom prst="rect">
            <a:avLst/>
          </a:prstGeom>
          <a:ln>
            <a:noFill/>
          </a:ln>
          <a:effectLst>
            <a:softEdge rad="112500"/>
          </a:effectLst>
        </p:spPr>
      </p:pic>
    </p:spTree>
    <p:extLst>
      <p:ext uri="{BB962C8B-B14F-4D97-AF65-F5344CB8AC3E}">
        <p14:creationId xmlns:p14="http://schemas.microsoft.com/office/powerpoint/2010/main" val="286484854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5791200" cy="584775"/>
          </a:xfrm>
          <a:prstGeom prst="rect">
            <a:avLst/>
          </a:prstGeom>
          <a:noFill/>
        </p:spPr>
        <p:txBody>
          <a:bodyPr wrap="square" rtlCol="0">
            <a:spAutoFit/>
          </a:bodyPr>
          <a:lstStyle/>
          <a:p>
            <a:r>
              <a:rPr lang="en-US" sz="3200" dirty="0" smtClean="0"/>
              <a:t>In One Word…</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857" t="-1" r="2857" b="-143"/>
          <a:stretch/>
        </p:blipFill>
        <p:spPr>
          <a:xfrm>
            <a:off x="1188720" y="1027332"/>
            <a:ext cx="6400800" cy="4389120"/>
          </a:xfrm>
          <a:prstGeom prst="rect">
            <a:avLst/>
          </a:prstGeom>
          <a:ln>
            <a:noFill/>
          </a:ln>
          <a:effectLst>
            <a:softEdge rad="112500"/>
          </a:effectLst>
        </p:spPr>
      </p:pic>
      <p:sp>
        <p:nvSpPr>
          <p:cNvPr id="4" name="TextBox 3"/>
          <p:cNvSpPr txBox="1"/>
          <p:nvPr/>
        </p:nvSpPr>
        <p:spPr>
          <a:xfrm>
            <a:off x="304801" y="5474732"/>
            <a:ext cx="8534400" cy="1077218"/>
          </a:xfrm>
          <a:prstGeom prst="rect">
            <a:avLst/>
          </a:prstGeom>
          <a:noFill/>
        </p:spPr>
        <p:txBody>
          <a:bodyPr wrap="square" rtlCol="0">
            <a:spAutoFit/>
          </a:bodyPr>
          <a:lstStyle/>
          <a:p>
            <a:r>
              <a:rPr lang="en-US" sz="3200" dirty="0" smtClean="0"/>
              <a:t>Every Patron “EXPERIENCE” should be the same…</a:t>
            </a:r>
            <a:endParaRPr lang="en-US" sz="3200" dirty="0"/>
          </a:p>
        </p:txBody>
      </p:sp>
    </p:spTree>
    <p:extLst>
      <p:ext uri="{BB962C8B-B14F-4D97-AF65-F5344CB8AC3E}">
        <p14:creationId xmlns:p14="http://schemas.microsoft.com/office/powerpoint/2010/main" val="336509175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457200"/>
            <a:ext cx="7239000" cy="4238625"/>
          </a:xfrm>
          <a:prstGeom prst="rect">
            <a:avLst/>
          </a:prstGeom>
          <a:ln>
            <a:noFill/>
          </a:ln>
          <a:effectLst>
            <a:softEdge rad="112500"/>
          </a:effectLst>
        </p:spPr>
      </p:pic>
      <p:sp>
        <p:nvSpPr>
          <p:cNvPr id="3" name="TextBox 2"/>
          <p:cNvSpPr txBox="1"/>
          <p:nvPr/>
        </p:nvSpPr>
        <p:spPr>
          <a:xfrm>
            <a:off x="2057400" y="5257800"/>
            <a:ext cx="5486400" cy="707886"/>
          </a:xfrm>
          <a:prstGeom prst="rect">
            <a:avLst/>
          </a:prstGeom>
          <a:noFill/>
        </p:spPr>
        <p:txBody>
          <a:bodyPr wrap="square" rtlCol="0">
            <a:spAutoFit/>
          </a:bodyPr>
          <a:lstStyle/>
          <a:p>
            <a:pPr algn="ctr"/>
            <a:r>
              <a:rPr lang="en-US" sz="4000" dirty="0" smtClean="0"/>
              <a:t>“The Patron Experience”</a:t>
            </a:r>
            <a:endParaRPr lang="en-US" sz="4000" dirty="0"/>
          </a:p>
        </p:txBody>
      </p:sp>
    </p:spTree>
    <p:extLst>
      <p:ext uri="{BB962C8B-B14F-4D97-AF65-F5344CB8AC3E}">
        <p14:creationId xmlns:p14="http://schemas.microsoft.com/office/powerpoint/2010/main" val="1204460545"/>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5263" y="2438400"/>
            <a:ext cx="6248400" cy="3863052"/>
          </a:xfrm>
          <a:prstGeom prst="rect">
            <a:avLst/>
          </a:prstGeom>
          <a:ln>
            <a:noFill/>
          </a:ln>
          <a:effectLst>
            <a:softEdge rad="112500"/>
          </a:effectLst>
        </p:spPr>
      </p:pic>
      <p:sp>
        <p:nvSpPr>
          <p:cNvPr id="3" name="TextBox 2"/>
          <p:cNvSpPr txBox="1"/>
          <p:nvPr/>
        </p:nvSpPr>
        <p:spPr>
          <a:xfrm>
            <a:off x="609600" y="304800"/>
            <a:ext cx="5486400" cy="1231106"/>
          </a:xfrm>
          <a:prstGeom prst="rect">
            <a:avLst/>
          </a:prstGeom>
          <a:noFill/>
        </p:spPr>
        <p:txBody>
          <a:bodyPr wrap="square" rtlCol="0">
            <a:spAutoFit/>
          </a:bodyPr>
          <a:lstStyle/>
          <a:p>
            <a:r>
              <a:rPr lang="en-US" sz="2800" b="1" dirty="0" smtClean="0"/>
              <a:t>Focus… </a:t>
            </a:r>
          </a:p>
          <a:p>
            <a:endParaRPr lang="en-US" dirty="0"/>
          </a:p>
          <a:p>
            <a:r>
              <a:rPr lang="en-US" sz="2800" b="1" dirty="0" smtClean="0"/>
              <a:t>	Let’s Go Deeper…</a:t>
            </a:r>
            <a:endParaRPr lang="en-US" sz="2800" b="1" dirty="0"/>
          </a:p>
        </p:txBody>
      </p:sp>
    </p:spTree>
    <p:extLst>
      <p:ext uri="{BB962C8B-B14F-4D97-AF65-F5344CB8AC3E}">
        <p14:creationId xmlns:p14="http://schemas.microsoft.com/office/powerpoint/2010/main" val="411675378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1609"/>
            <a:ext cx="9144000" cy="1569660"/>
          </a:xfrm>
          <a:prstGeom prst="rect">
            <a:avLst/>
          </a:prstGeom>
          <a:noFill/>
        </p:spPr>
        <p:txBody>
          <a:bodyPr wrap="square" rtlCol="0">
            <a:spAutoFit/>
          </a:bodyPr>
          <a:lstStyle/>
          <a:p>
            <a:r>
              <a:rPr lang="en-US" sz="2400" dirty="0" smtClean="0"/>
              <a:t> 			            				</a:t>
            </a:r>
            <a:r>
              <a:rPr lang="en-US" sz="2400" dirty="0"/>
              <a:t/>
            </a:r>
            <a:br>
              <a:rPr lang="en-US" sz="2400" dirty="0"/>
            </a:br>
            <a:r>
              <a:rPr lang="en-US" sz="2400" dirty="0" smtClean="0"/>
              <a:t>				</a:t>
            </a:r>
          </a:p>
          <a:p>
            <a:r>
              <a:rPr lang="en-US" sz="2400" dirty="0" smtClean="0"/>
              <a:t>				</a:t>
            </a:r>
          </a:p>
          <a:p>
            <a:endParaRPr lang="en-US" sz="2400"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609"/>
            <a:ext cx="3505200" cy="2838450"/>
          </a:xfrm>
          <a:prstGeom prst="rect">
            <a:avLst/>
          </a:prstGeom>
          <a:ln>
            <a:noFill/>
          </a:ln>
          <a:effectLst>
            <a:softEdge rad="112500"/>
          </a:effectLst>
        </p:spPr>
      </p:pic>
    </p:spTree>
    <p:extLst>
      <p:ext uri="{BB962C8B-B14F-4D97-AF65-F5344CB8AC3E}">
        <p14:creationId xmlns:p14="http://schemas.microsoft.com/office/powerpoint/2010/main" val="360349706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1609"/>
            <a:ext cx="9144000" cy="1938992"/>
          </a:xfrm>
          <a:prstGeom prst="rect">
            <a:avLst/>
          </a:prstGeom>
          <a:noFill/>
        </p:spPr>
        <p:txBody>
          <a:bodyPr wrap="square" rtlCol="0">
            <a:spAutoFit/>
          </a:bodyPr>
          <a:lstStyle/>
          <a:p>
            <a:r>
              <a:rPr lang="en-US" sz="2400" dirty="0" smtClean="0"/>
              <a:t> 			            </a:t>
            </a:r>
            <a:r>
              <a:rPr lang="en-US" sz="2400" dirty="0" err="1"/>
              <a:t>Eppo</a:t>
            </a:r>
            <a:r>
              <a:rPr lang="en-US" sz="2400" dirty="0"/>
              <a:t> van </a:t>
            </a:r>
            <a:r>
              <a:rPr lang="en-US" sz="2400" dirty="0" err="1" smtClean="0"/>
              <a:t>Nispen</a:t>
            </a:r>
            <a:r>
              <a:rPr lang="en-US" sz="2400" dirty="0" smtClean="0"/>
              <a:t> </a:t>
            </a:r>
            <a:br>
              <a:rPr lang="en-US" sz="2400" dirty="0" smtClean="0"/>
            </a:br>
            <a:r>
              <a:rPr lang="en-US" sz="2400" dirty="0" smtClean="0"/>
              <a:t>							</a:t>
            </a:r>
            <a:r>
              <a:rPr lang="en-US" sz="2400" dirty="0"/>
              <a:t/>
            </a:r>
            <a:br>
              <a:rPr lang="en-US" sz="2400" dirty="0"/>
            </a:br>
            <a:r>
              <a:rPr lang="en-US" sz="2400" dirty="0" smtClean="0"/>
              <a:t>				</a:t>
            </a:r>
          </a:p>
          <a:p>
            <a:r>
              <a:rPr lang="en-US" sz="2400" dirty="0" smtClean="0"/>
              <a:t>				</a:t>
            </a:r>
          </a:p>
          <a:p>
            <a:endParaRPr lang="en-US" sz="2400"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609"/>
            <a:ext cx="3505200" cy="2838450"/>
          </a:xfrm>
          <a:prstGeom prst="rect">
            <a:avLst/>
          </a:prstGeom>
          <a:ln>
            <a:noFill/>
          </a:ln>
          <a:effectLst>
            <a:softEdge rad="112500"/>
          </a:effectLst>
        </p:spPr>
      </p:pic>
    </p:spTree>
    <p:extLst>
      <p:ext uri="{BB962C8B-B14F-4D97-AF65-F5344CB8AC3E}">
        <p14:creationId xmlns:p14="http://schemas.microsoft.com/office/powerpoint/2010/main" val="2259597268"/>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1609"/>
            <a:ext cx="9144000" cy="2308324"/>
          </a:xfrm>
          <a:prstGeom prst="rect">
            <a:avLst/>
          </a:prstGeom>
          <a:noFill/>
        </p:spPr>
        <p:txBody>
          <a:bodyPr wrap="square" rtlCol="0">
            <a:spAutoFit/>
          </a:bodyPr>
          <a:lstStyle/>
          <a:p>
            <a:r>
              <a:rPr lang="en-US" sz="2400" dirty="0" smtClean="0"/>
              <a:t> 			            </a:t>
            </a:r>
            <a:r>
              <a:rPr lang="en-US" sz="2400" dirty="0" err="1"/>
              <a:t>Eppo</a:t>
            </a:r>
            <a:r>
              <a:rPr lang="en-US" sz="2400" dirty="0"/>
              <a:t> van </a:t>
            </a:r>
            <a:r>
              <a:rPr lang="en-US" sz="2400" dirty="0" err="1" smtClean="0"/>
              <a:t>Nispen</a:t>
            </a:r>
            <a:r>
              <a:rPr lang="en-US" sz="2400" dirty="0" smtClean="0"/>
              <a:t> </a:t>
            </a:r>
            <a:br>
              <a:rPr lang="en-US" sz="2400" dirty="0" smtClean="0"/>
            </a:br>
            <a:r>
              <a:rPr lang="en-US" sz="2400" dirty="0" smtClean="0"/>
              <a:t>				 - Inspirational Speaker and Library 					    Advocate				</a:t>
            </a:r>
            <a:r>
              <a:rPr lang="en-US" sz="2400" dirty="0"/>
              <a:t/>
            </a:r>
            <a:br>
              <a:rPr lang="en-US" sz="2400" dirty="0"/>
            </a:br>
            <a:r>
              <a:rPr lang="en-US" sz="2400" dirty="0" smtClean="0"/>
              <a:t>				</a:t>
            </a:r>
          </a:p>
          <a:p>
            <a:r>
              <a:rPr lang="en-US" sz="2400" dirty="0" smtClean="0"/>
              <a:t>				</a:t>
            </a:r>
          </a:p>
          <a:p>
            <a:endParaRPr lang="en-US" sz="2400"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609"/>
            <a:ext cx="3505200" cy="2838450"/>
          </a:xfrm>
          <a:prstGeom prst="rect">
            <a:avLst/>
          </a:prstGeom>
          <a:ln>
            <a:noFill/>
          </a:ln>
          <a:effectLst>
            <a:softEdge rad="112500"/>
          </a:effectLst>
        </p:spPr>
      </p:pic>
    </p:spTree>
    <p:extLst>
      <p:ext uri="{BB962C8B-B14F-4D97-AF65-F5344CB8AC3E}">
        <p14:creationId xmlns:p14="http://schemas.microsoft.com/office/powerpoint/2010/main" val="2912091089"/>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1609"/>
            <a:ext cx="9144000" cy="3046988"/>
          </a:xfrm>
          <a:prstGeom prst="rect">
            <a:avLst/>
          </a:prstGeom>
          <a:noFill/>
        </p:spPr>
        <p:txBody>
          <a:bodyPr wrap="square" rtlCol="0">
            <a:spAutoFit/>
          </a:bodyPr>
          <a:lstStyle/>
          <a:p>
            <a:r>
              <a:rPr lang="en-US" sz="2400" dirty="0" smtClean="0"/>
              <a:t> 			            </a:t>
            </a:r>
            <a:r>
              <a:rPr lang="en-US" sz="2400" dirty="0" err="1"/>
              <a:t>Eppo</a:t>
            </a:r>
            <a:r>
              <a:rPr lang="en-US" sz="2400" dirty="0"/>
              <a:t> van </a:t>
            </a:r>
            <a:r>
              <a:rPr lang="en-US" sz="2400" dirty="0" err="1" smtClean="0"/>
              <a:t>Nispen</a:t>
            </a:r>
            <a:r>
              <a:rPr lang="en-US" sz="2400" dirty="0" smtClean="0"/>
              <a:t> </a:t>
            </a:r>
            <a:br>
              <a:rPr lang="en-US" sz="2400" dirty="0" smtClean="0"/>
            </a:br>
            <a:r>
              <a:rPr lang="en-US" sz="2400" dirty="0" smtClean="0"/>
              <a:t>				 - Inspirational Speaker and Library 					    Advocate				</a:t>
            </a:r>
            <a:r>
              <a:rPr lang="en-US" sz="2400" dirty="0"/>
              <a:t/>
            </a:r>
            <a:br>
              <a:rPr lang="en-US" sz="2400" dirty="0"/>
            </a:br>
            <a:r>
              <a:rPr lang="en-US" sz="2400" dirty="0" smtClean="0"/>
              <a:t>				 - 2010 ALA Keynote Speaker </a:t>
            </a:r>
          </a:p>
          <a:p>
            <a:r>
              <a:rPr lang="en-US" sz="2400" dirty="0"/>
              <a:t>	</a:t>
            </a:r>
            <a:r>
              <a:rPr lang="en-US" sz="2400" dirty="0" smtClean="0"/>
              <a:t>				Washington, D.C.</a:t>
            </a:r>
          </a:p>
          <a:p>
            <a:r>
              <a:rPr lang="en-US" sz="2400" dirty="0"/>
              <a:t>				</a:t>
            </a:r>
            <a:endParaRPr lang="en-US" sz="2400" dirty="0" smtClean="0"/>
          </a:p>
          <a:p>
            <a:r>
              <a:rPr lang="en-US" sz="2400" dirty="0" smtClean="0"/>
              <a:t>				</a:t>
            </a:r>
          </a:p>
          <a:p>
            <a:endParaRPr lang="en-US" sz="2400"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609"/>
            <a:ext cx="3505200" cy="2838450"/>
          </a:xfrm>
          <a:prstGeom prst="rect">
            <a:avLst/>
          </a:prstGeom>
          <a:ln>
            <a:noFill/>
          </a:ln>
          <a:effectLst>
            <a:softEdge rad="112500"/>
          </a:effectLst>
        </p:spPr>
      </p:pic>
    </p:spTree>
    <p:extLst>
      <p:ext uri="{BB962C8B-B14F-4D97-AF65-F5344CB8AC3E}">
        <p14:creationId xmlns:p14="http://schemas.microsoft.com/office/powerpoint/2010/main" val="3712037870"/>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1609"/>
            <a:ext cx="9144000" cy="3785652"/>
          </a:xfrm>
          <a:prstGeom prst="rect">
            <a:avLst/>
          </a:prstGeom>
          <a:noFill/>
        </p:spPr>
        <p:txBody>
          <a:bodyPr wrap="square" rtlCol="0">
            <a:spAutoFit/>
          </a:bodyPr>
          <a:lstStyle/>
          <a:p>
            <a:r>
              <a:rPr lang="en-US" sz="2400" dirty="0" smtClean="0"/>
              <a:t> 			            </a:t>
            </a:r>
            <a:r>
              <a:rPr lang="en-US" sz="2400" dirty="0" err="1"/>
              <a:t>Eppo</a:t>
            </a:r>
            <a:r>
              <a:rPr lang="en-US" sz="2400" dirty="0"/>
              <a:t> van </a:t>
            </a:r>
            <a:r>
              <a:rPr lang="en-US" sz="2400" dirty="0" err="1" smtClean="0"/>
              <a:t>Nispen</a:t>
            </a:r>
            <a:r>
              <a:rPr lang="en-US" sz="2400" dirty="0" smtClean="0"/>
              <a:t> </a:t>
            </a:r>
            <a:br>
              <a:rPr lang="en-US" sz="2400" dirty="0" smtClean="0"/>
            </a:br>
            <a:r>
              <a:rPr lang="en-US" sz="2400" dirty="0" smtClean="0"/>
              <a:t>				 - Inspirational Speaker and Library 					    Advocate				</a:t>
            </a:r>
            <a:r>
              <a:rPr lang="en-US" sz="2400" dirty="0"/>
              <a:t/>
            </a:r>
            <a:br>
              <a:rPr lang="en-US" sz="2400" dirty="0"/>
            </a:br>
            <a:r>
              <a:rPr lang="en-US" sz="2400" dirty="0" smtClean="0"/>
              <a:t>				 - 2010 ALA Keynote Speaker </a:t>
            </a:r>
          </a:p>
          <a:p>
            <a:r>
              <a:rPr lang="en-US" sz="2400" dirty="0"/>
              <a:t>	</a:t>
            </a:r>
            <a:r>
              <a:rPr lang="en-US" sz="2400" dirty="0" smtClean="0"/>
              <a:t>				Washington, D.C.</a:t>
            </a:r>
          </a:p>
          <a:p>
            <a:r>
              <a:rPr lang="en-US" sz="2400" dirty="0"/>
              <a:t>				 - Tag-Line…</a:t>
            </a:r>
            <a:br>
              <a:rPr lang="en-US" sz="2400" dirty="0"/>
            </a:br>
            <a:r>
              <a:rPr lang="en-US" sz="2400" dirty="0"/>
              <a:t>				 “To Infinity &amp; Beyond”</a:t>
            </a:r>
          </a:p>
          <a:p>
            <a:endParaRPr lang="en-US" sz="2400" dirty="0" smtClean="0"/>
          </a:p>
          <a:p>
            <a:r>
              <a:rPr lang="en-US" sz="2400" dirty="0" smtClean="0"/>
              <a:t>				</a:t>
            </a:r>
          </a:p>
          <a:p>
            <a:endParaRPr lang="en-US" sz="2400"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609"/>
            <a:ext cx="3505200" cy="2838450"/>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1828800"/>
            <a:ext cx="2222500" cy="1371600"/>
          </a:xfrm>
          <a:prstGeom prst="rect">
            <a:avLst/>
          </a:prstGeom>
          <a:ln>
            <a:noFill/>
          </a:ln>
          <a:effectLst>
            <a:softEdge rad="112500"/>
          </a:effectLst>
        </p:spPr>
      </p:pic>
    </p:spTree>
    <p:extLst>
      <p:ext uri="{BB962C8B-B14F-4D97-AF65-F5344CB8AC3E}">
        <p14:creationId xmlns:p14="http://schemas.microsoft.com/office/powerpoint/2010/main" val="239971992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62000" y="968375"/>
            <a:ext cx="7772400" cy="1470025"/>
          </a:xfrm>
          <a:prstGeom prst="rect">
            <a:avLst/>
          </a:prstGeom>
        </p:spPr>
        <p:txBody>
          <a:bodyPr/>
          <a:lst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a:lstStyle>
          <a:p>
            <a:pPr algn="ctr"/>
            <a:r>
              <a:rPr lang="en-US" sz="3200" b="1" dirty="0" smtClean="0">
                <a:latin typeface="Tahoma" pitchFamily="34" charset="0"/>
                <a:cs typeface="Tahoma" pitchFamily="34" charset="0"/>
              </a:rPr>
              <a:t>Mobile Technology</a:t>
            </a:r>
            <a:br>
              <a:rPr lang="en-US" sz="3200" b="1" dirty="0" smtClean="0">
                <a:latin typeface="Tahoma" pitchFamily="34" charset="0"/>
                <a:cs typeface="Tahoma" pitchFamily="34" charset="0"/>
              </a:rPr>
            </a:br>
            <a:endParaRPr lang="en-US" sz="3200" b="1" dirty="0" smtClean="0">
              <a:latin typeface="Tahoma" pitchFamily="34" charset="0"/>
              <a:cs typeface="Tahoma" pitchFamily="34" charset="0"/>
            </a:endParaRPr>
          </a:p>
        </p:txBody>
      </p:sp>
      <p:sp>
        <p:nvSpPr>
          <p:cNvPr id="3" name="Subtitle 2"/>
          <p:cNvSpPr txBox="1">
            <a:spLocks/>
          </p:cNvSpPr>
          <p:nvPr/>
        </p:nvSpPr>
        <p:spPr>
          <a:xfrm>
            <a:off x="0" y="2064224"/>
            <a:ext cx="8991600" cy="1143000"/>
          </a:xfrm>
          <a:prstGeom prst="rect">
            <a:avLst/>
          </a:prstGeom>
        </p:spPr>
        <p:txBody>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None/>
            </a:pPr>
            <a:r>
              <a:rPr lang="en-US" sz="3600" b="1" dirty="0" smtClean="0">
                <a:latin typeface="+mj-lt"/>
                <a:cs typeface="Arial" charset="0"/>
              </a:rPr>
              <a:t>Keeping up in a fast paced world…</a:t>
            </a:r>
          </a:p>
        </p:txBody>
      </p:sp>
      <p:cxnSp>
        <p:nvCxnSpPr>
          <p:cNvPr id="5" name="Straight Connector 4"/>
          <p:cNvCxnSpPr/>
          <p:nvPr/>
        </p:nvCxnSpPr>
        <p:spPr>
          <a:xfrm flipV="1">
            <a:off x="484779" y="2256429"/>
            <a:ext cx="1590533" cy="345175"/>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66838"/>
            <a:ext cx="2514600" cy="1341424"/>
          </a:xfrm>
          <a:prstGeom prst="rect">
            <a:avLst/>
          </a:prstGeom>
          <a:ln>
            <a:noFill/>
          </a:ln>
          <a:effectLst>
            <a:softEdge rad="112500"/>
          </a:effectLst>
        </p:spPr>
      </p:pic>
    </p:spTree>
    <p:extLst>
      <p:ext uri="{BB962C8B-B14F-4D97-AF65-F5344CB8AC3E}">
        <p14:creationId xmlns:p14="http://schemas.microsoft.com/office/powerpoint/2010/main" val="2774916585"/>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1609"/>
            <a:ext cx="9144000" cy="4154984"/>
          </a:xfrm>
          <a:prstGeom prst="rect">
            <a:avLst/>
          </a:prstGeom>
          <a:noFill/>
        </p:spPr>
        <p:txBody>
          <a:bodyPr wrap="square" rtlCol="0">
            <a:spAutoFit/>
          </a:bodyPr>
          <a:lstStyle/>
          <a:p>
            <a:r>
              <a:rPr lang="en-US" sz="2400" dirty="0" smtClean="0"/>
              <a:t> 			            </a:t>
            </a:r>
            <a:r>
              <a:rPr lang="en-US" sz="2400" dirty="0" err="1"/>
              <a:t>Eppo</a:t>
            </a:r>
            <a:r>
              <a:rPr lang="en-US" sz="2400" dirty="0"/>
              <a:t> van </a:t>
            </a:r>
            <a:r>
              <a:rPr lang="en-US" sz="2400" dirty="0" err="1" smtClean="0"/>
              <a:t>Nispen</a:t>
            </a:r>
            <a:r>
              <a:rPr lang="en-US" sz="2400" dirty="0" smtClean="0"/>
              <a:t> </a:t>
            </a:r>
            <a:br>
              <a:rPr lang="en-US" sz="2400" dirty="0" smtClean="0"/>
            </a:br>
            <a:r>
              <a:rPr lang="en-US" sz="2400" dirty="0" smtClean="0"/>
              <a:t>				 - Inspirational Speaker and Library 					    Advocate				</a:t>
            </a:r>
            <a:r>
              <a:rPr lang="en-US" sz="2400" dirty="0"/>
              <a:t/>
            </a:r>
            <a:br>
              <a:rPr lang="en-US" sz="2400" dirty="0"/>
            </a:br>
            <a:r>
              <a:rPr lang="en-US" sz="2400" dirty="0" smtClean="0"/>
              <a:t>				 - 2010 ALA Keynote Speaker </a:t>
            </a:r>
          </a:p>
          <a:p>
            <a:r>
              <a:rPr lang="en-US" sz="2400" dirty="0"/>
              <a:t>	</a:t>
            </a:r>
            <a:r>
              <a:rPr lang="en-US" sz="2400" dirty="0" smtClean="0"/>
              <a:t>				Washington, D.C.</a:t>
            </a:r>
            <a:endParaRPr lang="en-US" sz="2400" dirty="0"/>
          </a:p>
          <a:p>
            <a:r>
              <a:rPr lang="en-US" sz="2400" dirty="0"/>
              <a:t>				 - Tag-Line…</a:t>
            </a:r>
            <a:br>
              <a:rPr lang="en-US" sz="2400" dirty="0"/>
            </a:br>
            <a:r>
              <a:rPr lang="en-US" sz="2400" dirty="0"/>
              <a:t>				 “To Infinity &amp; Beyond”</a:t>
            </a:r>
          </a:p>
          <a:p>
            <a:endParaRPr lang="en-US" sz="2400" dirty="0" smtClean="0"/>
          </a:p>
          <a:p>
            <a:endParaRPr lang="en-US" sz="2400" dirty="0" smtClean="0"/>
          </a:p>
          <a:p>
            <a:pPr marL="800100" lvl="1" indent="-342900">
              <a:buFont typeface="Arial" pitchFamily="34" charset="0"/>
              <a:buChar char="•"/>
            </a:pPr>
            <a:r>
              <a:rPr lang="en-US" sz="2400" dirty="0" smtClean="0"/>
              <a:t>Started </a:t>
            </a:r>
            <a:r>
              <a:rPr lang="en-US" sz="2400" dirty="0"/>
              <a:t>the highly </a:t>
            </a:r>
            <a:r>
              <a:rPr lang="en-US" sz="2400" dirty="0" smtClean="0"/>
              <a:t>acclaimed </a:t>
            </a:r>
            <a:r>
              <a:rPr lang="en-US" sz="2400" dirty="0"/>
              <a:t>Library Concept </a:t>
            </a:r>
            <a:r>
              <a:rPr lang="en-US" sz="2400" dirty="0" smtClean="0"/>
              <a:t>Center</a:t>
            </a:r>
            <a:br>
              <a:rPr lang="en-US" sz="2400" dirty="0" smtClean="0"/>
            </a:br>
            <a:r>
              <a:rPr lang="en-US" sz="2400" dirty="0" smtClean="0"/>
              <a:t>in the Netherlands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609"/>
            <a:ext cx="3505200" cy="2838450"/>
          </a:xfrm>
          <a:prstGeom prst="rect">
            <a:avLst/>
          </a:prstGeom>
          <a:ln>
            <a:noFill/>
          </a:ln>
          <a:effectLst>
            <a:softEdge rad="11250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1828800"/>
            <a:ext cx="2222500" cy="1371600"/>
          </a:xfrm>
          <a:prstGeom prst="rect">
            <a:avLst/>
          </a:prstGeom>
          <a:ln>
            <a:noFill/>
          </a:ln>
          <a:effectLst>
            <a:softEdge rad="112500"/>
          </a:effectLst>
        </p:spPr>
      </p:pic>
    </p:spTree>
    <p:extLst>
      <p:ext uri="{BB962C8B-B14F-4D97-AF65-F5344CB8AC3E}">
        <p14:creationId xmlns:p14="http://schemas.microsoft.com/office/powerpoint/2010/main" val="2597968332"/>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1609"/>
            <a:ext cx="9144000" cy="5632311"/>
          </a:xfrm>
          <a:prstGeom prst="rect">
            <a:avLst/>
          </a:prstGeom>
          <a:noFill/>
        </p:spPr>
        <p:txBody>
          <a:bodyPr wrap="square" rtlCol="0">
            <a:spAutoFit/>
          </a:bodyPr>
          <a:lstStyle/>
          <a:p>
            <a:r>
              <a:rPr lang="en-US" sz="2400" dirty="0" smtClean="0"/>
              <a:t> 			            </a:t>
            </a:r>
            <a:r>
              <a:rPr lang="en-US" sz="2400" dirty="0" err="1"/>
              <a:t>Eppo</a:t>
            </a:r>
            <a:r>
              <a:rPr lang="en-US" sz="2400" dirty="0"/>
              <a:t> van </a:t>
            </a:r>
            <a:r>
              <a:rPr lang="en-US" sz="2400" dirty="0" err="1" smtClean="0"/>
              <a:t>Nispen</a:t>
            </a:r>
            <a:r>
              <a:rPr lang="en-US" sz="2400" dirty="0" smtClean="0"/>
              <a:t> </a:t>
            </a:r>
            <a:br>
              <a:rPr lang="en-US" sz="2400" dirty="0" smtClean="0"/>
            </a:br>
            <a:r>
              <a:rPr lang="en-US" sz="2400" dirty="0" smtClean="0"/>
              <a:t>				 - Inspirational Speaker and Library 					    Advocate				</a:t>
            </a:r>
            <a:r>
              <a:rPr lang="en-US" sz="2400" dirty="0"/>
              <a:t/>
            </a:r>
            <a:br>
              <a:rPr lang="en-US" sz="2400" dirty="0"/>
            </a:br>
            <a:r>
              <a:rPr lang="en-US" sz="2400" dirty="0" smtClean="0"/>
              <a:t>				 - 2010 ALA Keynote Speaker </a:t>
            </a:r>
          </a:p>
          <a:p>
            <a:r>
              <a:rPr lang="en-US" sz="2400" dirty="0"/>
              <a:t>	</a:t>
            </a:r>
            <a:r>
              <a:rPr lang="en-US" sz="2400" dirty="0" smtClean="0"/>
              <a:t>				Washington, D.C.</a:t>
            </a:r>
            <a:endParaRPr lang="en-US" sz="2400" dirty="0"/>
          </a:p>
          <a:p>
            <a:r>
              <a:rPr lang="en-US" sz="2400" dirty="0"/>
              <a:t>				 - Tag-Line…</a:t>
            </a:r>
            <a:br>
              <a:rPr lang="en-US" sz="2400" dirty="0"/>
            </a:br>
            <a:r>
              <a:rPr lang="en-US" sz="2400" dirty="0"/>
              <a:t>				 “To Infinity &amp; Beyond”</a:t>
            </a:r>
          </a:p>
          <a:p>
            <a:endParaRPr lang="en-US" sz="2400" dirty="0" smtClean="0"/>
          </a:p>
          <a:p>
            <a:endParaRPr lang="en-US" sz="2400" dirty="0" smtClean="0"/>
          </a:p>
          <a:p>
            <a:pPr marL="800100" lvl="1" indent="-342900">
              <a:buFont typeface="Arial" pitchFamily="34" charset="0"/>
              <a:buChar char="•"/>
            </a:pPr>
            <a:r>
              <a:rPr lang="en-US" sz="2400" dirty="0" smtClean="0"/>
              <a:t>Started </a:t>
            </a:r>
            <a:r>
              <a:rPr lang="en-US" sz="2400" dirty="0"/>
              <a:t>the highly </a:t>
            </a:r>
            <a:r>
              <a:rPr lang="en-US" sz="2400" dirty="0" smtClean="0"/>
              <a:t>acclaimed </a:t>
            </a:r>
            <a:r>
              <a:rPr lang="en-US" sz="2400" dirty="0"/>
              <a:t>Library Concept </a:t>
            </a:r>
            <a:r>
              <a:rPr lang="en-US" sz="2400" dirty="0" smtClean="0"/>
              <a:t>Center</a:t>
            </a:r>
            <a:br>
              <a:rPr lang="en-US" sz="2400" dirty="0" smtClean="0"/>
            </a:br>
            <a:r>
              <a:rPr lang="en-US" sz="2400" dirty="0" smtClean="0"/>
              <a:t>in the Netherlands</a:t>
            </a:r>
          </a:p>
          <a:p>
            <a:pPr marL="800100" lvl="1" indent="-342900">
              <a:buFont typeface="Arial" pitchFamily="34" charset="0"/>
              <a:buChar char="•"/>
            </a:pPr>
            <a:r>
              <a:rPr lang="en-US" sz="2400" dirty="0"/>
              <a:t>In 2008 </a:t>
            </a:r>
            <a:r>
              <a:rPr lang="en-US" sz="2400" dirty="0" smtClean="0"/>
              <a:t>the Library Concept Center </a:t>
            </a:r>
            <a:r>
              <a:rPr lang="en-US" sz="2400" dirty="0"/>
              <a:t>was designated by international experts as the worldwide number one library in innovation</a:t>
            </a:r>
          </a:p>
          <a:p>
            <a:endParaRPr lang="en-US" sz="2400"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609"/>
            <a:ext cx="3505200" cy="2838450"/>
          </a:xfrm>
          <a:prstGeom prst="rect">
            <a:avLst/>
          </a:prstGeom>
          <a:ln>
            <a:noFill/>
          </a:ln>
          <a:effectLst>
            <a:softEdge rad="11250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1828800"/>
            <a:ext cx="2222500" cy="1371600"/>
          </a:xfrm>
          <a:prstGeom prst="rect">
            <a:avLst/>
          </a:prstGeom>
          <a:ln>
            <a:noFill/>
          </a:ln>
          <a:effectLst>
            <a:softEdge rad="112500"/>
          </a:effectLst>
        </p:spPr>
      </p:pic>
    </p:spTree>
    <p:extLst>
      <p:ext uri="{BB962C8B-B14F-4D97-AF65-F5344CB8AC3E}">
        <p14:creationId xmlns:p14="http://schemas.microsoft.com/office/powerpoint/2010/main" val="3525879805"/>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1609"/>
            <a:ext cx="9144000" cy="6370975"/>
          </a:xfrm>
          <a:prstGeom prst="rect">
            <a:avLst/>
          </a:prstGeom>
          <a:noFill/>
        </p:spPr>
        <p:txBody>
          <a:bodyPr wrap="square" rtlCol="0">
            <a:spAutoFit/>
          </a:bodyPr>
          <a:lstStyle/>
          <a:p>
            <a:r>
              <a:rPr lang="en-US" sz="2400" dirty="0" smtClean="0"/>
              <a:t> 			            </a:t>
            </a:r>
            <a:r>
              <a:rPr lang="en-US" sz="2400" dirty="0" err="1"/>
              <a:t>Eppo</a:t>
            </a:r>
            <a:r>
              <a:rPr lang="en-US" sz="2400" dirty="0"/>
              <a:t> van </a:t>
            </a:r>
            <a:r>
              <a:rPr lang="en-US" sz="2400" dirty="0" err="1" smtClean="0"/>
              <a:t>Nispen</a:t>
            </a:r>
            <a:r>
              <a:rPr lang="en-US" sz="2400" dirty="0" smtClean="0"/>
              <a:t> </a:t>
            </a:r>
            <a:br>
              <a:rPr lang="en-US" sz="2400" dirty="0" smtClean="0"/>
            </a:br>
            <a:r>
              <a:rPr lang="en-US" sz="2400" dirty="0" smtClean="0"/>
              <a:t>				 - Inspirational Speaker and Library 					    Advocate				</a:t>
            </a:r>
            <a:r>
              <a:rPr lang="en-US" sz="2400" dirty="0"/>
              <a:t/>
            </a:r>
            <a:br>
              <a:rPr lang="en-US" sz="2400" dirty="0"/>
            </a:br>
            <a:r>
              <a:rPr lang="en-US" sz="2400" dirty="0" smtClean="0"/>
              <a:t>				 - 2010 ALA Keynote Speaker </a:t>
            </a:r>
          </a:p>
          <a:p>
            <a:r>
              <a:rPr lang="en-US" sz="2400" dirty="0"/>
              <a:t>	</a:t>
            </a:r>
            <a:r>
              <a:rPr lang="en-US" sz="2400" dirty="0" smtClean="0"/>
              <a:t>				Washington, D.C.</a:t>
            </a:r>
            <a:endParaRPr lang="en-US" sz="2400" dirty="0"/>
          </a:p>
          <a:p>
            <a:r>
              <a:rPr lang="en-US" sz="2400" dirty="0"/>
              <a:t>				 - Tag-Line…</a:t>
            </a:r>
            <a:br>
              <a:rPr lang="en-US" sz="2400" dirty="0"/>
            </a:br>
            <a:r>
              <a:rPr lang="en-US" sz="2400" dirty="0"/>
              <a:t>				 “To Infinity &amp; Beyond”</a:t>
            </a:r>
          </a:p>
          <a:p>
            <a:endParaRPr lang="en-US" sz="2400" dirty="0" smtClean="0"/>
          </a:p>
          <a:p>
            <a:endParaRPr lang="en-US" sz="2400" dirty="0" smtClean="0"/>
          </a:p>
          <a:p>
            <a:pPr marL="800100" lvl="1" indent="-342900">
              <a:buFont typeface="Arial" pitchFamily="34" charset="0"/>
              <a:buChar char="•"/>
            </a:pPr>
            <a:r>
              <a:rPr lang="en-US" sz="2400" dirty="0" smtClean="0"/>
              <a:t>Started </a:t>
            </a:r>
            <a:r>
              <a:rPr lang="en-US" sz="2400" dirty="0"/>
              <a:t>the highly </a:t>
            </a:r>
            <a:r>
              <a:rPr lang="en-US" sz="2400" dirty="0" smtClean="0"/>
              <a:t>acclaimed </a:t>
            </a:r>
            <a:r>
              <a:rPr lang="en-US" sz="2400" dirty="0"/>
              <a:t>Library Concept </a:t>
            </a:r>
            <a:r>
              <a:rPr lang="en-US" sz="2400" dirty="0" smtClean="0"/>
              <a:t>Center</a:t>
            </a:r>
            <a:br>
              <a:rPr lang="en-US" sz="2400" dirty="0" smtClean="0"/>
            </a:br>
            <a:r>
              <a:rPr lang="en-US" sz="2400" dirty="0" smtClean="0"/>
              <a:t>in the Netherlands</a:t>
            </a:r>
          </a:p>
          <a:p>
            <a:pPr marL="800100" lvl="1" indent="-342900">
              <a:buFont typeface="Arial" pitchFamily="34" charset="0"/>
              <a:buChar char="•"/>
            </a:pPr>
            <a:r>
              <a:rPr lang="en-US" sz="2400" dirty="0"/>
              <a:t>In 2008 </a:t>
            </a:r>
            <a:r>
              <a:rPr lang="en-US" sz="2400" dirty="0" smtClean="0"/>
              <a:t>the Library Concept Center </a:t>
            </a:r>
            <a:r>
              <a:rPr lang="en-US" sz="2400" dirty="0"/>
              <a:t>was designated by international experts as the worldwide number one library in innovation</a:t>
            </a:r>
          </a:p>
          <a:p>
            <a:pPr marL="800100" lvl="1" indent="-342900">
              <a:buFont typeface="Arial" pitchFamily="34" charset="0"/>
              <a:buChar char="•"/>
            </a:pPr>
            <a:r>
              <a:rPr lang="en-US" sz="2400" dirty="0"/>
              <a:t>In 2009 they were appointed as the best library of the </a:t>
            </a:r>
            <a:r>
              <a:rPr lang="en-US" sz="2400" dirty="0" smtClean="0"/>
              <a:t>Netherlands</a:t>
            </a:r>
          </a:p>
          <a:p>
            <a:pPr marL="342900" indent="-342900">
              <a:buFont typeface="Arial" pitchFamily="34" charset="0"/>
              <a:buChar char="•"/>
            </a:pPr>
            <a:endParaRPr lang="en-US" sz="2400"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609"/>
            <a:ext cx="3505200" cy="2838450"/>
          </a:xfrm>
          <a:prstGeom prst="rect">
            <a:avLst/>
          </a:prstGeom>
          <a:ln>
            <a:noFill/>
          </a:ln>
          <a:effectLst>
            <a:softEdge rad="11250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1828800"/>
            <a:ext cx="2222500" cy="1371600"/>
          </a:xfrm>
          <a:prstGeom prst="rect">
            <a:avLst/>
          </a:prstGeom>
          <a:ln>
            <a:noFill/>
          </a:ln>
          <a:effectLst>
            <a:softEdge rad="112500"/>
          </a:effectLst>
        </p:spPr>
      </p:pic>
    </p:spTree>
    <p:extLst>
      <p:ext uri="{BB962C8B-B14F-4D97-AF65-F5344CB8AC3E}">
        <p14:creationId xmlns:p14="http://schemas.microsoft.com/office/powerpoint/2010/main" val="977438172"/>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330200"/>
            <a:ext cx="8686800" cy="2870200"/>
          </a:xfrm>
          <a:prstGeom prst="rect">
            <a:avLst/>
          </a:prstGeom>
          <a:ln>
            <a:noFill/>
          </a:ln>
          <a:effectLst>
            <a:softEdge rad="112500"/>
          </a:effectLst>
        </p:spPr>
      </p:pic>
      <p:sp>
        <p:nvSpPr>
          <p:cNvPr id="4" name="TextBox 3"/>
          <p:cNvSpPr txBox="1"/>
          <p:nvPr/>
        </p:nvSpPr>
        <p:spPr>
          <a:xfrm>
            <a:off x="444500" y="0"/>
            <a:ext cx="7556500" cy="461665"/>
          </a:xfrm>
          <a:prstGeom prst="rect">
            <a:avLst/>
          </a:prstGeom>
          <a:noFill/>
        </p:spPr>
        <p:txBody>
          <a:bodyPr wrap="square" rtlCol="0">
            <a:spAutoFit/>
          </a:bodyPr>
          <a:lstStyle/>
          <a:p>
            <a:r>
              <a:rPr lang="en-US" sz="2400" b="1" dirty="0" smtClean="0"/>
              <a:t>DOK Library Concept Center – </a:t>
            </a:r>
            <a:r>
              <a:rPr lang="en-US" sz="2400" b="1" dirty="0"/>
              <a:t>Delft, (The Netherlands). </a:t>
            </a:r>
            <a:r>
              <a:rPr lang="en-US" sz="2400" b="1" dirty="0" smtClean="0"/>
              <a:t> </a:t>
            </a:r>
            <a:endParaRPr lang="en-US" sz="2400" b="1" dirty="0"/>
          </a:p>
        </p:txBody>
      </p:sp>
    </p:spTree>
    <p:extLst>
      <p:ext uri="{BB962C8B-B14F-4D97-AF65-F5344CB8AC3E}">
        <p14:creationId xmlns:p14="http://schemas.microsoft.com/office/powerpoint/2010/main" val="3089283489"/>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330200"/>
            <a:ext cx="8686800" cy="2870200"/>
          </a:xfrm>
          <a:prstGeom prst="rect">
            <a:avLst/>
          </a:prstGeom>
          <a:ln>
            <a:noFill/>
          </a:ln>
          <a:effectLst>
            <a:softEdge rad="112500"/>
          </a:effectLst>
        </p:spPr>
      </p:pic>
      <p:sp>
        <p:nvSpPr>
          <p:cNvPr id="4" name="TextBox 3"/>
          <p:cNvSpPr txBox="1"/>
          <p:nvPr/>
        </p:nvSpPr>
        <p:spPr>
          <a:xfrm>
            <a:off x="444500" y="0"/>
            <a:ext cx="7556500" cy="461665"/>
          </a:xfrm>
          <a:prstGeom prst="rect">
            <a:avLst/>
          </a:prstGeom>
          <a:noFill/>
        </p:spPr>
        <p:txBody>
          <a:bodyPr wrap="square" rtlCol="0">
            <a:spAutoFit/>
          </a:bodyPr>
          <a:lstStyle/>
          <a:p>
            <a:r>
              <a:rPr lang="en-US" sz="2400" b="1" dirty="0" smtClean="0"/>
              <a:t>DOK Library Concept Center – </a:t>
            </a:r>
            <a:r>
              <a:rPr lang="en-US" sz="2400" b="1" dirty="0"/>
              <a:t>Delft, (The Netherlands). </a:t>
            </a:r>
            <a:r>
              <a:rPr lang="en-US" sz="2400" b="1" dirty="0" smtClean="0"/>
              <a:t> </a:t>
            </a:r>
            <a:endParaRPr lang="en-US" sz="24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200400"/>
            <a:ext cx="4191000" cy="3429000"/>
          </a:xfrm>
          <a:prstGeom prst="rect">
            <a:avLst/>
          </a:prstGeom>
          <a:ln>
            <a:noFill/>
          </a:ln>
          <a:effectLst>
            <a:softEdge rad="112500"/>
          </a:effectLst>
        </p:spPr>
      </p:pic>
    </p:spTree>
    <p:extLst>
      <p:ext uri="{BB962C8B-B14F-4D97-AF65-F5344CB8AC3E}">
        <p14:creationId xmlns:p14="http://schemas.microsoft.com/office/powerpoint/2010/main" val="1879241113"/>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330200"/>
            <a:ext cx="8686800" cy="2870200"/>
          </a:xfrm>
          <a:prstGeom prst="rect">
            <a:avLst/>
          </a:prstGeom>
          <a:ln>
            <a:noFill/>
          </a:ln>
          <a:effectLst>
            <a:softEdge rad="112500"/>
          </a:effectLst>
        </p:spPr>
      </p:pic>
      <p:sp>
        <p:nvSpPr>
          <p:cNvPr id="4" name="TextBox 3"/>
          <p:cNvSpPr txBox="1"/>
          <p:nvPr/>
        </p:nvSpPr>
        <p:spPr>
          <a:xfrm>
            <a:off x="444500" y="0"/>
            <a:ext cx="7556500" cy="461665"/>
          </a:xfrm>
          <a:prstGeom prst="rect">
            <a:avLst/>
          </a:prstGeom>
          <a:noFill/>
        </p:spPr>
        <p:txBody>
          <a:bodyPr wrap="square" rtlCol="0">
            <a:spAutoFit/>
          </a:bodyPr>
          <a:lstStyle/>
          <a:p>
            <a:r>
              <a:rPr lang="en-US" sz="2400" b="1" dirty="0" smtClean="0"/>
              <a:t>DOK Library Concept Center – </a:t>
            </a:r>
            <a:r>
              <a:rPr lang="en-US" sz="2400" b="1" dirty="0"/>
              <a:t>Delft, (The Netherlands). </a:t>
            </a:r>
            <a:r>
              <a:rPr lang="en-US" sz="2400" b="1" dirty="0" smtClean="0"/>
              <a:t> </a:t>
            </a:r>
            <a:endParaRPr lang="en-US" sz="24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200400"/>
            <a:ext cx="4191000" cy="3429000"/>
          </a:xfrm>
          <a:prstGeom prst="rect">
            <a:avLst/>
          </a:prstGeom>
          <a:ln>
            <a:noFill/>
          </a:ln>
          <a:effectLst>
            <a:softEdge rad="112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3200400"/>
            <a:ext cx="4343400" cy="3429000"/>
          </a:xfrm>
          <a:prstGeom prst="rect">
            <a:avLst/>
          </a:prstGeom>
          <a:ln>
            <a:noFill/>
          </a:ln>
          <a:effectLst>
            <a:softEdge rad="112500"/>
          </a:effectLst>
        </p:spPr>
      </p:pic>
    </p:spTree>
    <p:extLst>
      <p:ext uri="{BB962C8B-B14F-4D97-AF65-F5344CB8AC3E}">
        <p14:creationId xmlns:p14="http://schemas.microsoft.com/office/powerpoint/2010/main" val="2916267349"/>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1609"/>
            <a:ext cx="9144000" cy="3046988"/>
          </a:xfrm>
          <a:prstGeom prst="rect">
            <a:avLst/>
          </a:prstGeom>
          <a:noFill/>
        </p:spPr>
        <p:txBody>
          <a:bodyPr wrap="square" rtlCol="0">
            <a:spAutoFit/>
          </a:bodyPr>
          <a:lstStyle/>
          <a:p>
            <a:r>
              <a:rPr lang="en-US" sz="2400" dirty="0" smtClean="0"/>
              <a:t> 			            </a:t>
            </a:r>
            <a:r>
              <a:rPr lang="en-US" sz="2400" dirty="0" err="1"/>
              <a:t>Eppo</a:t>
            </a:r>
            <a:r>
              <a:rPr lang="en-US" sz="2400" dirty="0"/>
              <a:t> van </a:t>
            </a:r>
            <a:r>
              <a:rPr lang="en-US" sz="2400" dirty="0" err="1" smtClean="0"/>
              <a:t>Nispen</a:t>
            </a:r>
            <a:r>
              <a:rPr lang="en-US" sz="2400" dirty="0" smtClean="0"/>
              <a:t> </a:t>
            </a:r>
            <a:br>
              <a:rPr lang="en-US" sz="2400" dirty="0" smtClean="0"/>
            </a:br>
            <a:r>
              <a:rPr lang="en-US" sz="2400" dirty="0" smtClean="0"/>
              <a:t>				 - Inspirational Speaker and Library 					    Advocate				</a:t>
            </a:r>
            <a:r>
              <a:rPr lang="en-US" sz="2400" dirty="0"/>
              <a:t/>
            </a:r>
            <a:br>
              <a:rPr lang="en-US" sz="2400" dirty="0"/>
            </a:br>
            <a:r>
              <a:rPr lang="en-US" sz="2400" dirty="0" smtClean="0"/>
              <a:t>				 - 2010 ALA Keynote Speaker </a:t>
            </a:r>
          </a:p>
          <a:p>
            <a:r>
              <a:rPr lang="en-US" sz="2400" dirty="0"/>
              <a:t>	</a:t>
            </a:r>
            <a:r>
              <a:rPr lang="en-US" sz="2400" dirty="0" smtClean="0"/>
              <a:t>				Washington, D.C.</a:t>
            </a:r>
            <a:endParaRPr lang="en-US" sz="2400" dirty="0"/>
          </a:p>
          <a:p>
            <a:endParaRPr lang="en-US" sz="2400" dirty="0" smtClean="0"/>
          </a:p>
          <a:p>
            <a:r>
              <a:rPr lang="en-US" sz="2400" dirty="0" smtClean="0"/>
              <a:t>				</a:t>
            </a:r>
          </a:p>
          <a:p>
            <a:endParaRPr lang="en-US" sz="2400"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609"/>
            <a:ext cx="3505200" cy="2838450"/>
          </a:xfrm>
          <a:prstGeom prst="rect">
            <a:avLst/>
          </a:prstGeom>
          <a:ln>
            <a:noFill/>
          </a:ln>
          <a:effectLst>
            <a:softEdge rad="112500"/>
          </a:effectLst>
        </p:spPr>
      </p:pic>
      <p:sp>
        <p:nvSpPr>
          <p:cNvPr id="8" name="TextBox 7"/>
          <p:cNvSpPr txBox="1"/>
          <p:nvPr/>
        </p:nvSpPr>
        <p:spPr>
          <a:xfrm>
            <a:off x="0" y="21609"/>
            <a:ext cx="9144000" cy="3785652"/>
          </a:xfrm>
          <a:prstGeom prst="rect">
            <a:avLst/>
          </a:prstGeom>
          <a:noFill/>
        </p:spPr>
        <p:txBody>
          <a:bodyPr wrap="square" rtlCol="0">
            <a:spAutoFit/>
          </a:bodyPr>
          <a:lstStyle/>
          <a:p>
            <a:r>
              <a:rPr lang="en-US" sz="2400" dirty="0" smtClean="0"/>
              <a:t> 			            </a:t>
            </a:r>
            <a:r>
              <a:rPr lang="en-US" sz="2400" dirty="0" err="1"/>
              <a:t>Eppo</a:t>
            </a:r>
            <a:r>
              <a:rPr lang="en-US" sz="2400" dirty="0"/>
              <a:t> van </a:t>
            </a:r>
            <a:r>
              <a:rPr lang="en-US" sz="2400" dirty="0" err="1" smtClean="0"/>
              <a:t>Nispen</a:t>
            </a:r>
            <a:r>
              <a:rPr lang="en-US" sz="2400" dirty="0" smtClean="0"/>
              <a:t> </a:t>
            </a:r>
            <a:br>
              <a:rPr lang="en-US" sz="2400" dirty="0" smtClean="0"/>
            </a:br>
            <a:r>
              <a:rPr lang="en-US" sz="2400" dirty="0" smtClean="0"/>
              <a:t>				 - Inspirational Speaker and Library 					    Advocate				</a:t>
            </a:r>
            <a:r>
              <a:rPr lang="en-US" sz="2400" dirty="0"/>
              <a:t/>
            </a:r>
            <a:br>
              <a:rPr lang="en-US" sz="2400" dirty="0"/>
            </a:br>
            <a:r>
              <a:rPr lang="en-US" sz="2400" dirty="0" smtClean="0"/>
              <a:t>				 - 2010 ALA Keynote Speaker </a:t>
            </a:r>
          </a:p>
          <a:p>
            <a:r>
              <a:rPr lang="en-US" sz="2400" dirty="0"/>
              <a:t>	</a:t>
            </a:r>
            <a:r>
              <a:rPr lang="en-US" sz="2400" dirty="0" smtClean="0"/>
              <a:t>				Washington, D.C.</a:t>
            </a:r>
            <a:endParaRPr lang="en-US" sz="2400" dirty="0"/>
          </a:p>
          <a:p>
            <a:r>
              <a:rPr lang="en-US" sz="2400" dirty="0"/>
              <a:t>				 - Tag-Line…</a:t>
            </a:r>
            <a:br>
              <a:rPr lang="en-US" sz="2400" dirty="0"/>
            </a:br>
            <a:r>
              <a:rPr lang="en-US" sz="2400" dirty="0"/>
              <a:t>				 “To Infinity &amp; Beyond”</a:t>
            </a:r>
          </a:p>
          <a:p>
            <a:endParaRPr lang="en-US" sz="2400" dirty="0" smtClean="0"/>
          </a:p>
          <a:p>
            <a:endParaRPr lang="en-US" sz="2400" dirty="0"/>
          </a:p>
          <a:p>
            <a:endParaRPr lang="en-US" sz="2400" dirty="0" smtClean="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1828800"/>
            <a:ext cx="2222500" cy="1371600"/>
          </a:xfrm>
          <a:prstGeom prst="rect">
            <a:avLst/>
          </a:prstGeom>
          <a:ln>
            <a:noFill/>
          </a:ln>
          <a:effectLst>
            <a:softEdge rad="112500"/>
          </a:effectLst>
        </p:spPr>
      </p:pic>
    </p:spTree>
    <p:extLst>
      <p:ext uri="{BB962C8B-B14F-4D97-AF65-F5344CB8AC3E}">
        <p14:creationId xmlns:p14="http://schemas.microsoft.com/office/powerpoint/2010/main" val="1190508543"/>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1609"/>
            <a:ext cx="9144000" cy="3046988"/>
          </a:xfrm>
          <a:prstGeom prst="rect">
            <a:avLst/>
          </a:prstGeom>
          <a:noFill/>
        </p:spPr>
        <p:txBody>
          <a:bodyPr wrap="square" rtlCol="0">
            <a:spAutoFit/>
          </a:bodyPr>
          <a:lstStyle/>
          <a:p>
            <a:r>
              <a:rPr lang="en-US" sz="2400" dirty="0" smtClean="0"/>
              <a:t> 			            </a:t>
            </a:r>
            <a:r>
              <a:rPr lang="en-US" sz="2400" dirty="0" err="1"/>
              <a:t>Eppo</a:t>
            </a:r>
            <a:r>
              <a:rPr lang="en-US" sz="2400" dirty="0"/>
              <a:t> van </a:t>
            </a:r>
            <a:r>
              <a:rPr lang="en-US" sz="2400" dirty="0" err="1" smtClean="0"/>
              <a:t>Nispen</a:t>
            </a:r>
            <a:r>
              <a:rPr lang="en-US" sz="2400" dirty="0" smtClean="0"/>
              <a:t> </a:t>
            </a:r>
            <a:br>
              <a:rPr lang="en-US" sz="2400" dirty="0" smtClean="0"/>
            </a:br>
            <a:r>
              <a:rPr lang="en-US" sz="2400" dirty="0" smtClean="0"/>
              <a:t>				 - Inspirational Speaker and Library 					    Advocate				</a:t>
            </a:r>
            <a:r>
              <a:rPr lang="en-US" sz="2400" dirty="0"/>
              <a:t/>
            </a:r>
            <a:br>
              <a:rPr lang="en-US" sz="2400" dirty="0"/>
            </a:br>
            <a:r>
              <a:rPr lang="en-US" sz="2400" dirty="0" smtClean="0"/>
              <a:t>				 - 2010 ALA Keynote Speaker </a:t>
            </a:r>
          </a:p>
          <a:p>
            <a:r>
              <a:rPr lang="en-US" sz="2400" dirty="0"/>
              <a:t>	</a:t>
            </a:r>
            <a:r>
              <a:rPr lang="en-US" sz="2400" dirty="0" smtClean="0"/>
              <a:t>				Washington, D.C.</a:t>
            </a:r>
            <a:endParaRPr lang="en-US" sz="2400" dirty="0"/>
          </a:p>
          <a:p>
            <a:endParaRPr lang="en-US" sz="2400" dirty="0" smtClean="0"/>
          </a:p>
          <a:p>
            <a:r>
              <a:rPr lang="en-US" sz="2400" dirty="0" smtClean="0"/>
              <a:t>				</a:t>
            </a:r>
          </a:p>
          <a:p>
            <a:endParaRPr lang="en-US" sz="2400"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609"/>
            <a:ext cx="3505200" cy="2838450"/>
          </a:xfrm>
          <a:prstGeom prst="rect">
            <a:avLst/>
          </a:prstGeom>
          <a:ln>
            <a:noFill/>
          </a:ln>
          <a:effectLst>
            <a:softEdge rad="112500"/>
          </a:effectLst>
        </p:spPr>
      </p:pic>
      <p:sp>
        <p:nvSpPr>
          <p:cNvPr id="8" name="TextBox 7"/>
          <p:cNvSpPr txBox="1"/>
          <p:nvPr/>
        </p:nvSpPr>
        <p:spPr>
          <a:xfrm>
            <a:off x="0" y="21609"/>
            <a:ext cx="9144000" cy="5262979"/>
          </a:xfrm>
          <a:prstGeom prst="rect">
            <a:avLst/>
          </a:prstGeom>
          <a:noFill/>
        </p:spPr>
        <p:txBody>
          <a:bodyPr wrap="square" rtlCol="0">
            <a:spAutoFit/>
          </a:bodyPr>
          <a:lstStyle/>
          <a:p>
            <a:r>
              <a:rPr lang="en-US" sz="2400" dirty="0" smtClean="0"/>
              <a:t> 			            </a:t>
            </a:r>
            <a:r>
              <a:rPr lang="en-US" sz="2400" dirty="0" err="1"/>
              <a:t>Eppo</a:t>
            </a:r>
            <a:r>
              <a:rPr lang="en-US" sz="2400" dirty="0"/>
              <a:t> van </a:t>
            </a:r>
            <a:r>
              <a:rPr lang="en-US" sz="2400" dirty="0" err="1" smtClean="0"/>
              <a:t>Nispen</a:t>
            </a:r>
            <a:r>
              <a:rPr lang="en-US" sz="2400" dirty="0" smtClean="0"/>
              <a:t> </a:t>
            </a:r>
            <a:br>
              <a:rPr lang="en-US" sz="2400" dirty="0" smtClean="0"/>
            </a:br>
            <a:r>
              <a:rPr lang="en-US" sz="2400" dirty="0" smtClean="0"/>
              <a:t>				 - Inspirational Speaker and Library 					    Advocate				</a:t>
            </a:r>
            <a:r>
              <a:rPr lang="en-US" sz="2400" dirty="0"/>
              <a:t/>
            </a:r>
            <a:br>
              <a:rPr lang="en-US" sz="2400" dirty="0"/>
            </a:br>
            <a:r>
              <a:rPr lang="en-US" sz="2400" dirty="0" smtClean="0"/>
              <a:t>				 - 2010 ALA Keynote Speaker </a:t>
            </a:r>
          </a:p>
          <a:p>
            <a:r>
              <a:rPr lang="en-US" sz="2400" dirty="0"/>
              <a:t>	</a:t>
            </a:r>
            <a:r>
              <a:rPr lang="en-US" sz="2400" dirty="0" smtClean="0"/>
              <a:t>				Washington, D.C.</a:t>
            </a:r>
            <a:endParaRPr lang="en-US" sz="2400" dirty="0"/>
          </a:p>
          <a:p>
            <a:r>
              <a:rPr lang="en-US" sz="2400" dirty="0" smtClean="0"/>
              <a:t>				 - Tag-Line…</a:t>
            </a:r>
            <a:br>
              <a:rPr lang="en-US" sz="2400" dirty="0" smtClean="0"/>
            </a:br>
            <a:r>
              <a:rPr lang="en-US" sz="2400" dirty="0" smtClean="0"/>
              <a:t>				 “To Infinity &amp; Beyond”</a:t>
            </a:r>
          </a:p>
          <a:p>
            <a:endParaRPr lang="en-US" sz="2400" dirty="0"/>
          </a:p>
          <a:p>
            <a:endParaRPr lang="en-US" sz="2400" dirty="0" smtClean="0"/>
          </a:p>
          <a:p>
            <a:pPr marL="800100" lvl="1" indent="-342900">
              <a:buFont typeface="Arial" pitchFamily="34" charset="0"/>
              <a:buChar char="•"/>
            </a:pPr>
            <a:r>
              <a:rPr lang="en-US" sz="2400" dirty="0"/>
              <a:t>They wanted a real mission, not a gray one.  He wanted to go to “Infinity &amp; Beyond”, to become  "a better friend than </a:t>
            </a:r>
            <a:r>
              <a:rPr lang="en-US" sz="2400" dirty="0" smtClean="0"/>
              <a:t>Google“</a:t>
            </a:r>
            <a:br>
              <a:rPr lang="en-US" sz="2400" dirty="0" smtClean="0"/>
            </a:br>
            <a:r>
              <a:rPr lang="en-US" sz="2400" dirty="0" smtClean="0"/>
              <a:t/>
            </a:r>
            <a:br>
              <a:rPr lang="en-US" sz="2400" dirty="0" smtClean="0"/>
            </a:br>
            <a:endParaRPr lang="en-US" sz="2400" dirty="0"/>
          </a:p>
          <a:p>
            <a:pPr marL="800100" lvl="1" indent="-342900">
              <a:buFont typeface="Arial" pitchFamily="34" charset="0"/>
              <a:buChar char="•"/>
            </a:pPr>
            <a:endParaRPr lang="en-US" sz="24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1828800"/>
            <a:ext cx="2222500" cy="1371600"/>
          </a:xfrm>
          <a:prstGeom prst="rect">
            <a:avLst/>
          </a:prstGeom>
          <a:ln>
            <a:noFill/>
          </a:ln>
          <a:effectLst>
            <a:softEdge rad="112500"/>
          </a:effectLst>
        </p:spPr>
      </p:pic>
    </p:spTree>
    <p:extLst>
      <p:ext uri="{BB962C8B-B14F-4D97-AF65-F5344CB8AC3E}">
        <p14:creationId xmlns:p14="http://schemas.microsoft.com/office/powerpoint/2010/main" val="2317594879"/>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1609"/>
            <a:ext cx="9144000" cy="3046988"/>
          </a:xfrm>
          <a:prstGeom prst="rect">
            <a:avLst/>
          </a:prstGeom>
          <a:noFill/>
        </p:spPr>
        <p:txBody>
          <a:bodyPr wrap="square" rtlCol="0">
            <a:spAutoFit/>
          </a:bodyPr>
          <a:lstStyle/>
          <a:p>
            <a:r>
              <a:rPr lang="en-US" sz="2400" dirty="0" smtClean="0"/>
              <a:t> 			            </a:t>
            </a:r>
            <a:r>
              <a:rPr lang="en-US" sz="2400" dirty="0" err="1"/>
              <a:t>Eppo</a:t>
            </a:r>
            <a:r>
              <a:rPr lang="en-US" sz="2400" dirty="0"/>
              <a:t> van </a:t>
            </a:r>
            <a:r>
              <a:rPr lang="en-US" sz="2400" dirty="0" err="1" smtClean="0"/>
              <a:t>Nispen</a:t>
            </a:r>
            <a:r>
              <a:rPr lang="en-US" sz="2400" dirty="0" smtClean="0"/>
              <a:t> </a:t>
            </a:r>
            <a:br>
              <a:rPr lang="en-US" sz="2400" dirty="0" smtClean="0"/>
            </a:br>
            <a:r>
              <a:rPr lang="en-US" sz="2400" dirty="0" smtClean="0"/>
              <a:t>				 - Inspirational Speaker and Library 					    Advocate				</a:t>
            </a:r>
            <a:r>
              <a:rPr lang="en-US" sz="2400" dirty="0"/>
              <a:t/>
            </a:r>
            <a:br>
              <a:rPr lang="en-US" sz="2400" dirty="0"/>
            </a:br>
            <a:r>
              <a:rPr lang="en-US" sz="2400" dirty="0" smtClean="0"/>
              <a:t>				 - 2010 ALA Keynote Speaker </a:t>
            </a:r>
          </a:p>
          <a:p>
            <a:r>
              <a:rPr lang="en-US" sz="2400" dirty="0"/>
              <a:t>	</a:t>
            </a:r>
            <a:r>
              <a:rPr lang="en-US" sz="2400" dirty="0" smtClean="0"/>
              <a:t>				Washington, D.C.</a:t>
            </a:r>
            <a:endParaRPr lang="en-US" sz="2400" dirty="0"/>
          </a:p>
          <a:p>
            <a:endParaRPr lang="en-US" sz="2400" dirty="0" smtClean="0"/>
          </a:p>
          <a:p>
            <a:r>
              <a:rPr lang="en-US" sz="2400" dirty="0" smtClean="0"/>
              <a:t>				</a:t>
            </a:r>
          </a:p>
          <a:p>
            <a:endParaRPr lang="en-US" sz="2400"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609"/>
            <a:ext cx="3505200" cy="2838450"/>
          </a:xfrm>
          <a:prstGeom prst="rect">
            <a:avLst/>
          </a:prstGeom>
          <a:ln>
            <a:noFill/>
          </a:ln>
          <a:effectLst>
            <a:softEdge rad="112500"/>
          </a:effectLst>
        </p:spPr>
      </p:pic>
      <p:sp>
        <p:nvSpPr>
          <p:cNvPr id="8" name="TextBox 7"/>
          <p:cNvSpPr txBox="1"/>
          <p:nvPr/>
        </p:nvSpPr>
        <p:spPr>
          <a:xfrm>
            <a:off x="0" y="21609"/>
            <a:ext cx="9144000" cy="7109639"/>
          </a:xfrm>
          <a:prstGeom prst="rect">
            <a:avLst/>
          </a:prstGeom>
          <a:noFill/>
        </p:spPr>
        <p:txBody>
          <a:bodyPr wrap="square" rtlCol="0">
            <a:spAutoFit/>
          </a:bodyPr>
          <a:lstStyle/>
          <a:p>
            <a:r>
              <a:rPr lang="en-US" sz="2400" dirty="0" smtClean="0"/>
              <a:t> 			            </a:t>
            </a:r>
            <a:r>
              <a:rPr lang="en-US" sz="2400" dirty="0" err="1"/>
              <a:t>Eppo</a:t>
            </a:r>
            <a:r>
              <a:rPr lang="en-US" sz="2400" dirty="0"/>
              <a:t> van </a:t>
            </a:r>
            <a:r>
              <a:rPr lang="en-US" sz="2400" dirty="0" err="1" smtClean="0"/>
              <a:t>Nispen</a:t>
            </a:r>
            <a:r>
              <a:rPr lang="en-US" sz="2400" dirty="0" smtClean="0"/>
              <a:t> </a:t>
            </a:r>
            <a:br>
              <a:rPr lang="en-US" sz="2400" dirty="0" smtClean="0"/>
            </a:br>
            <a:r>
              <a:rPr lang="en-US" sz="2400" dirty="0" smtClean="0"/>
              <a:t>				 - Inspirational Speaker and Library 					    Advocate				</a:t>
            </a:r>
            <a:r>
              <a:rPr lang="en-US" sz="2400" dirty="0"/>
              <a:t/>
            </a:r>
            <a:br>
              <a:rPr lang="en-US" sz="2400" dirty="0"/>
            </a:br>
            <a:r>
              <a:rPr lang="en-US" sz="2400" dirty="0" smtClean="0"/>
              <a:t>				 - 2010 ALA Keynote Speaker </a:t>
            </a:r>
          </a:p>
          <a:p>
            <a:r>
              <a:rPr lang="en-US" sz="2400" dirty="0"/>
              <a:t>	</a:t>
            </a:r>
            <a:r>
              <a:rPr lang="en-US" sz="2400" dirty="0" smtClean="0"/>
              <a:t>				Washington, D.C.</a:t>
            </a:r>
            <a:endParaRPr lang="en-US" sz="2400" dirty="0"/>
          </a:p>
          <a:p>
            <a:r>
              <a:rPr lang="en-US" sz="2400" dirty="0" smtClean="0"/>
              <a:t>				 - Tag-Line…</a:t>
            </a:r>
            <a:br>
              <a:rPr lang="en-US" sz="2400" dirty="0" smtClean="0"/>
            </a:br>
            <a:r>
              <a:rPr lang="en-US" sz="2400" dirty="0" smtClean="0"/>
              <a:t>				 “To Infinity &amp; Beyond”</a:t>
            </a:r>
          </a:p>
          <a:p>
            <a:endParaRPr lang="en-US" sz="2400" dirty="0"/>
          </a:p>
          <a:p>
            <a:endParaRPr lang="en-US" sz="2400" dirty="0" smtClean="0"/>
          </a:p>
          <a:p>
            <a:pPr marL="800100" lvl="1" indent="-342900">
              <a:buFont typeface="Arial" pitchFamily="34" charset="0"/>
              <a:buChar char="•"/>
            </a:pPr>
            <a:r>
              <a:rPr lang="en-US" sz="2400" dirty="0"/>
              <a:t>They wanted a real mission, not a gray one.  He wanted to go to “Infinity &amp; Beyond”, to become  "a better friend than </a:t>
            </a:r>
            <a:r>
              <a:rPr lang="en-US" sz="2400" dirty="0" smtClean="0"/>
              <a:t>Google“</a:t>
            </a:r>
            <a:br>
              <a:rPr lang="en-US" sz="2400" dirty="0" smtClean="0"/>
            </a:br>
            <a:endParaRPr lang="en-US" sz="2400" dirty="0" smtClean="0"/>
          </a:p>
          <a:p>
            <a:pPr marL="800100" lvl="1" indent="-342900">
              <a:buFont typeface="Arial" pitchFamily="34" charset="0"/>
              <a:buChar char="•"/>
            </a:pPr>
            <a:r>
              <a:rPr lang="en-US" sz="2400" dirty="0" smtClean="0"/>
              <a:t>“All </a:t>
            </a:r>
            <a:r>
              <a:rPr lang="en-US" sz="2400" dirty="0"/>
              <a:t>we need, is more courage to do what must be done - to make deep changes in the culture of library that will allow us to connect with our library’s users. That connection is the only way libraries will continue to exist in the post-Google </a:t>
            </a:r>
            <a:r>
              <a:rPr lang="en-US" sz="2400" dirty="0" smtClean="0"/>
              <a:t>world”.</a:t>
            </a:r>
            <a:br>
              <a:rPr lang="en-US" sz="2400" dirty="0" smtClean="0"/>
            </a:br>
            <a:r>
              <a:rPr lang="en-US" sz="2400" dirty="0" smtClean="0"/>
              <a:t/>
            </a:r>
            <a:br>
              <a:rPr lang="en-US" sz="2400" dirty="0" smtClean="0"/>
            </a:br>
            <a:endParaRPr lang="en-US" sz="2400" dirty="0"/>
          </a:p>
          <a:p>
            <a:pPr marL="800100" lvl="1" indent="-342900">
              <a:buFont typeface="Arial" pitchFamily="34" charset="0"/>
              <a:buChar char="•"/>
            </a:pPr>
            <a:endParaRPr lang="en-US" sz="24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1828800"/>
            <a:ext cx="2222500" cy="1371600"/>
          </a:xfrm>
          <a:prstGeom prst="rect">
            <a:avLst/>
          </a:prstGeom>
          <a:ln>
            <a:noFill/>
          </a:ln>
          <a:effectLst>
            <a:softEdge rad="112500"/>
          </a:effectLst>
        </p:spPr>
      </p:pic>
    </p:spTree>
    <p:extLst>
      <p:ext uri="{BB962C8B-B14F-4D97-AF65-F5344CB8AC3E}">
        <p14:creationId xmlns:p14="http://schemas.microsoft.com/office/powerpoint/2010/main" val="2216092368"/>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2209800"/>
            <a:ext cx="8229600" cy="3306763"/>
          </a:xfrm>
          <a:prstGeom prst="rect">
            <a:avLst/>
          </a:prstGeom>
        </p:spPr>
        <p:txBody>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endParaRPr lang="en-US" dirty="0" smtClean="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4103" b="-2565"/>
          <a:stretch/>
        </p:blipFill>
        <p:spPr bwMode="auto">
          <a:xfrm>
            <a:off x="342900" y="45720"/>
            <a:ext cx="8458200" cy="29260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42900" y="2971800"/>
            <a:ext cx="8572500" cy="1815882"/>
          </a:xfrm>
          <a:prstGeom prst="rect">
            <a:avLst/>
          </a:prstGeom>
        </p:spPr>
        <p:txBody>
          <a:bodyPr wrap="square">
            <a:spAutoFit/>
          </a:bodyPr>
          <a:lstStyle/>
          <a:p>
            <a:r>
              <a:rPr lang="en-US" sz="2800" dirty="0"/>
              <a:t>Mobile Services – Technology effects </a:t>
            </a:r>
            <a:r>
              <a:rPr lang="en-US" sz="2800" dirty="0" smtClean="0"/>
              <a:t>every </a:t>
            </a:r>
            <a:r>
              <a:rPr lang="en-US" sz="2800" dirty="0"/>
              <a:t>area of </a:t>
            </a:r>
            <a:r>
              <a:rPr lang="en-US" sz="2800" dirty="0" smtClean="0"/>
              <a:t>		           	           service </a:t>
            </a:r>
            <a:r>
              <a:rPr lang="en-US" sz="2800" dirty="0"/>
              <a:t>in </a:t>
            </a:r>
            <a:r>
              <a:rPr lang="en-US" sz="2800" dirty="0" smtClean="0"/>
              <a:t>our </a:t>
            </a:r>
            <a:r>
              <a:rPr lang="en-US" sz="2800" dirty="0"/>
              <a:t>library</a:t>
            </a:r>
            <a:r>
              <a:rPr lang="en-US" sz="2800" dirty="0" smtClean="0"/>
              <a:t>.</a:t>
            </a:r>
            <a:br>
              <a:rPr lang="en-US" sz="2800" dirty="0" smtClean="0"/>
            </a:br>
            <a:r>
              <a:rPr lang="en-US" sz="2800" dirty="0" smtClean="0"/>
              <a:t/>
            </a:r>
            <a:br>
              <a:rPr lang="en-US" sz="2800" dirty="0" smtClean="0"/>
            </a:br>
            <a:endParaRPr lang="en-US" sz="2800" dirty="0"/>
          </a:p>
        </p:txBody>
      </p:sp>
    </p:spTree>
    <p:extLst>
      <p:ext uri="{BB962C8B-B14F-4D97-AF65-F5344CB8AC3E}">
        <p14:creationId xmlns:p14="http://schemas.microsoft.com/office/powerpoint/2010/main" val="255078622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62000" y="968375"/>
            <a:ext cx="7772400" cy="1470025"/>
          </a:xfrm>
          <a:prstGeom prst="rect">
            <a:avLst/>
          </a:prstGeom>
        </p:spPr>
        <p:txBody>
          <a:bodyPr/>
          <a:lst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a:lstStyle>
          <a:p>
            <a:pPr algn="ctr"/>
            <a:r>
              <a:rPr lang="en-US" sz="3200" b="1" dirty="0" smtClean="0">
                <a:latin typeface="Tahoma" pitchFamily="34" charset="0"/>
                <a:cs typeface="Tahoma" pitchFamily="34" charset="0"/>
              </a:rPr>
              <a:t>Mobile Technology</a:t>
            </a:r>
            <a:br>
              <a:rPr lang="en-US" sz="3200" b="1" dirty="0" smtClean="0">
                <a:latin typeface="Tahoma" pitchFamily="34" charset="0"/>
                <a:cs typeface="Tahoma" pitchFamily="34" charset="0"/>
              </a:rPr>
            </a:br>
            <a:endParaRPr lang="en-US" sz="3200" b="1" dirty="0" smtClean="0">
              <a:latin typeface="Tahoma" pitchFamily="34" charset="0"/>
              <a:cs typeface="Tahoma" pitchFamily="34" charset="0"/>
            </a:endParaRPr>
          </a:p>
        </p:txBody>
      </p:sp>
      <p:sp>
        <p:nvSpPr>
          <p:cNvPr id="3" name="Subtitle 2"/>
          <p:cNvSpPr txBox="1">
            <a:spLocks/>
          </p:cNvSpPr>
          <p:nvPr/>
        </p:nvSpPr>
        <p:spPr>
          <a:xfrm>
            <a:off x="0" y="2064224"/>
            <a:ext cx="8991600" cy="1143000"/>
          </a:xfrm>
          <a:prstGeom prst="rect">
            <a:avLst/>
          </a:prstGeom>
        </p:spPr>
        <p:txBody>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None/>
            </a:pPr>
            <a:r>
              <a:rPr lang="en-US" sz="3600" b="1" dirty="0" smtClean="0">
                <a:latin typeface="+mj-lt"/>
                <a:cs typeface="Arial" charset="0"/>
              </a:rPr>
              <a:t>Keeping up in a fast paced world…</a:t>
            </a:r>
          </a:p>
        </p:txBody>
      </p:sp>
      <p:cxnSp>
        <p:nvCxnSpPr>
          <p:cNvPr id="5" name="Straight Connector 4"/>
          <p:cNvCxnSpPr/>
          <p:nvPr/>
        </p:nvCxnSpPr>
        <p:spPr>
          <a:xfrm flipV="1">
            <a:off x="484779" y="2256429"/>
            <a:ext cx="1590533" cy="345175"/>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2913" y="3048000"/>
            <a:ext cx="3571524" cy="3401631"/>
          </a:xfrm>
          <a:prstGeom prst="rect">
            <a:avLst/>
          </a:prstGeom>
          <a:ln>
            <a:noFill/>
          </a:ln>
          <a:effectLst>
            <a:softEdge rad="112500"/>
          </a:effec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66838"/>
            <a:ext cx="2514600" cy="1341424"/>
          </a:xfrm>
          <a:prstGeom prst="rect">
            <a:avLst/>
          </a:prstGeom>
          <a:ln>
            <a:noFill/>
          </a:ln>
          <a:effectLst>
            <a:softEdge rad="112500"/>
          </a:effec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0" y="3048000"/>
            <a:ext cx="2590800" cy="3401631"/>
          </a:xfrm>
          <a:prstGeom prst="rect">
            <a:avLst/>
          </a:prstGeom>
          <a:ln>
            <a:noFill/>
          </a:ln>
          <a:effectLst>
            <a:softEdge rad="112500"/>
          </a:effectLst>
        </p:spPr>
      </p:pic>
      <p:sp>
        <p:nvSpPr>
          <p:cNvPr id="8" name="TextBox 7"/>
          <p:cNvSpPr txBox="1"/>
          <p:nvPr/>
        </p:nvSpPr>
        <p:spPr>
          <a:xfrm>
            <a:off x="-838200" y="1563469"/>
            <a:ext cx="3124200" cy="646331"/>
          </a:xfrm>
          <a:prstGeom prst="rect">
            <a:avLst/>
          </a:prstGeom>
          <a:noFill/>
        </p:spPr>
        <p:txBody>
          <a:bodyPr wrap="square" rtlCol="0">
            <a:spAutoFit/>
          </a:bodyPr>
          <a:lstStyle/>
          <a:p>
            <a:r>
              <a:rPr lang="en-US" sz="3200" b="1" dirty="0" smtClean="0">
                <a:latin typeface="+mj-lt"/>
                <a:cs typeface="Arial" pitchFamily="34" charset="0"/>
              </a:rPr>
              <a:t>    </a:t>
            </a:r>
            <a:r>
              <a:rPr lang="en-US" sz="3600" b="1" dirty="0" smtClean="0">
                <a:latin typeface="+mj-lt"/>
                <a:cs typeface="Arial" pitchFamily="34" charset="0"/>
              </a:rPr>
              <a:t>Catching</a:t>
            </a:r>
            <a:endParaRPr lang="en-US" sz="3600" b="1" dirty="0">
              <a:latin typeface="+mj-lt"/>
              <a:cs typeface="Arial" pitchFamily="34" charset="0"/>
            </a:endParaRPr>
          </a:p>
        </p:txBody>
      </p:sp>
    </p:spTree>
    <p:extLst>
      <p:ext uri="{BB962C8B-B14F-4D97-AF65-F5344CB8AC3E}">
        <p14:creationId xmlns:p14="http://schemas.microsoft.com/office/powerpoint/2010/main" val="2751171233"/>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2209800"/>
            <a:ext cx="8229600" cy="3306763"/>
          </a:xfrm>
          <a:prstGeom prst="rect">
            <a:avLst/>
          </a:prstGeom>
        </p:spPr>
        <p:txBody>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endParaRPr lang="en-US" dirty="0" smtClean="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4103" b="-2565"/>
          <a:stretch/>
        </p:blipFill>
        <p:spPr bwMode="auto">
          <a:xfrm>
            <a:off x="342900" y="45720"/>
            <a:ext cx="8458200" cy="29260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42900" y="2971800"/>
            <a:ext cx="8572500" cy="2677656"/>
          </a:xfrm>
          <a:prstGeom prst="rect">
            <a:avLst/>
          </a:prstGeom>
        </p:spPr>
        <p:txBody>
          <a:bodyPr wrap="square">
            <a:spAutoFit/>
          </a:bodyPr>
          <a:lstStyle/>
          <a:p>
            <a:r>
              <a:rPr lang="en-US" sz="2800" dirty="0"/>
              <a:t>Mobile Services – Technology effects </a:t>
            </a:r>
            <a:r>
              <a:rPr lang="en-US" sz="2800" dirty="0" smtClean="0"/>
              <a:t>every </a:t>
            </a:r>
            <a:r>
              <a:rPr lang="en-US" sz="2800" dirty="0"/>
              <a:t>area of </a:t>
            </a:r>
            <a:r>
              <a:rPr lang="en-US" sz="2800" dirty="0" smtClean="0"/>
              <a:t>		           	           service </a:t>
            </a:r>
            <a:r>
              <a:rPr lang="en-US" sz="2800" dirty="0"/>
              <a:t>in </a:t>
            </a:r>
            <a:r>
              <a:rPr lang="en-US" sz="2800" dirty="0" smtClean="0"/>
              <a:t>our </a:t>
            </a:r>
            <a:r>
              <a:rPr lang="en-US" sz="2800" dirty="0"/>
              <a:t>library</a:t>
            </a:r>
            <a:r>
              <a:rPr lang="en-US" sz="2800" dirty="0" smtClean="0"/>
              <a:t>.</a:t>
            </a:r>
            <a:br>
              <a:rPr lang="en-US" sz="2800" dirty="0" smtClean="0"/>
            </a:br>
            <a:r>
              <a:rPr lang="en-US" sz="2800" dirty="0" smtClean="0"/>
              <a:t/>
            </a:r>
            <a:br>
              <a:rPr lang="en-US" sz="2800" dirty="0" smtClean="0"/>
            </a:br>
            <a:r>
              <a:rPr lang="en-US" sz="2800" dirty="0" smtClean="0"/>
              <a:t>What mobile services do we provide? </a:t>
            </a:r>
            <a:br>
              <a:rPr lang="en-US" sz="2800" dirty="0" smtClean="0"/>
            </a:br>
            <a:r>
              <a:rPr lang="en-US" sz="2800" dirty="0" smtClean="0"/>
              <a:t/>
            </a:r>
            <a:br>
              <a:rPr lang="en-US" sz="2800" dirty="0" smtClean="0"/>
            </a:br>
            <a:endParaRPr lang="en-US" sz="2800" dirty="0"/>
          </a:p>
        </p:txBody>
      </p:sp>
    </p:spTree>
    <p:extLst>
      <p:ext uri="{BB962C8B-B14F-4D97-AF65-F5344CB8AC3E}">
        <p14:creationId xmlns:p14="http://schemas.microsoft.com/office/powerpoint/2010/main" val="1033315235"/>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2209800"/>
            <a:ext cx="8229600" cy="3306763"/>
          </a:xfrm>
          <a:prstGeom prst="rect">
            <a:avLst/>
          </a:prstGeom>
        </p:spPr>
        <p:txBody>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endParaRPr lang="en-US" dirty="0" smtClean="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4103" b="-2565"/>
          <a:stretch/>
        </p:blipFill>
        <p:spPr bwMode="auto">
          <a:xfrm>
            <a:off x="342900" y="45720"/>
            <a:ext cx="8458200" cy="29260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42900" y="2971800"/>
            <a:ext cx="8572500" cy="3539430"/>
          </a:xfrm>
          <a:prstGeom prst="rect">
            <a:avLst/>
          </a:prstGeom>
        </p:spPr>
        <p:txBody>
          <a:bodyPr wrap="square">
            <a:spAutoFit/>
          </a:bodyPr>
          <a:lstStyle/>
          <a:p>
            <a:r>
              <a:rPr lang="en-US" sz="2800" dirty="0"/>
              <a:t>Mobile Services – Technology effects </a:t>
            </a:r>
            <a:r>
              <a:rPr lang="en-US" sz="2800" dirty="0" smtClean="0"/>
              <a:t>every </a:t>
            </a:r>
            <a:r>
              <a:rPr lang="en-US" sz="2800" dirty="0"/>
              <a:t>area of </a:t>
            </a:r>
            <a:r>
              <a:rPr lang="en-US" sz="2800" dirty="0" smtClean="0"/>
              <a:t>		           	           service </a:t>
            </a:r>
            <a:r>
              <a:rPr lang="en-US" sz="2800" dirty="0"/>
              <a:t>in </a:t>
            </a:r>
            <a:r>
              <a:rPr lang="en-US" sz="2800" dirty="0" smtClean="0"/>
              <a:t>our </a:t>
            </a:r>
            <a:r>
              <a:rPr lang="en-US" sz="2800" dirty="0"/>
              <a:t>library</a:t>
            </a:r>
            <a:r>
              <a:rPr lang="en-US" sz="2800" dirty="0" smtClean="0"/>
              <a:t>.</a:t>
            </a:r>
            <a:br>
              <a:rPr lang="en-US" sz="2800" dirty="0" smtClean="0"/>
            </a:br>
            <a:r>
              <a:rPr lang="en-US" sz="2800" dirty="0" smtClean="0"/>
              <a:t/>
            </a:r>
            <a:br>
              <a:rPr lang="en-US" sz="2800" dirty="0" smtClean="0"/>
            </a:br>
            <a:r>
              <a:rPr lang="en-US" sz="2800" dirty="0" smtClean="0"/>
              <a:t>What mobile services do we provide? </a:t>
            </a:r>
            <a:br>
              <a:rPr lang="en-US" sz="2800" dirty="0" smtClean="0"/>
            </a:br>
            <a:r>
              <a:rPr lang="en-US" sz="2800" dirty="0" smtClean="0"/>
              <a:t/>
            </a:r>
            <a:br>
              <a:rPr lang="en-US" sz="2800" dirty="0" smtClean="0"/>
            </a:br>
            <a:r>
              <a:rPr lang="en-US" sz="2800" dirty="0" smtClean="0"/>
              <a:t>How do the patrons use them?               </a:t>
            </a:r>
            <a:br>
              <a:rPr lang="en-US" sz="2800" dirty="0" smtClean="0"/>
            </a:br>
            <a:r>
              <a:rPr lang="en-US" sz="2800" dirty="0" smtClean="0"/>
              <a:t/>
            </a:r>
            <a:br>
              <a:rPr lang="en-US" sz="2800" dirty="0" smtClean="0"/>
            </a:br>
            <a:r>
              <a:rPr lang="en-US" sz="2800" dirty="0" smtClean="0"/>
              <a:t> </a:t>
            </a:r>
            <a:endParaRPr lang="en-US" sz="2800" dirty="0"/>
          </a:p>
        </p:txBody>
      </p:sp>
    </p:spTree>
    <p:extLst>
      <p:ext uri="{BB962C8B-B14F-4D97-AF65-F5344CB8AC3E}">
        <p14:creationId xmlns:p14="http://schemas.microsoft.com/office/powerpoint/2010/main" val="2600924182"/>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2209800"/>
            <a:ext cx="8229600" cy="3306763"/>
          </a:xfrm>
          <a:prstGeom prst="rect">
            <a:avLst/>
          </a:prstGeom>
        </p:spPr>
        <p:txBody>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endParaRPr lang="en-US" dirty="0" smtClean="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4103" b="-2565"/>
          <a:stretch/>
        </p:blipFill>
        <p:spPr bwMode="auto">
          <a:xfrm>
            <a:off x="342900" y="45720"/>
            <a:ext cx="8458200" cy="29260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42900" y="2971800"/>
            <a:ext cx="8572500" cy="3970318"/>
          </a:xfrm>
          <a:prstGeom prst="rect">
            <a:avLst/>
          </a:prstGeom>
        </p:spPr>
        <p:txBody>
          <a:bodyPr wrap="square">
            <a:spAutoFit/>
          </a:bodyPr>
          <a:lstStyle/>
          <a:p>
            <a:r>
              <a:rPr lang="en-US" sz="2800" dirty="0"/>
              <a:t>Mobile Services – Technology effects </a:t>
            </a:r>
            <a:r>
              <a:rPr lang="en-US" sz="2800" dirty="0" smtClean="0"/>
              <a:t>every </a:t>
            </a:r>
            <a:r>
              <a:rPr lang="en-US" sz="2800" dirty="0"/>
              <a:t>area of </a:t>
            </a:r>
            <a:r>
              <a:rPr lang="en-US" sz="2800" dirty="0" smtClean="0"/>
              <a:t>		           	           service </a:t>
            </a:r>
            <a:r>
              <a:rPr lang="en-US" sz="2800" dirty="0"/>
              <a:t>in </a:t>
            </a:r>
            <a:r>
              <a:rPr lang="en-US" sz="2800" dirty="0" smtClean="0"/>
              <a:t>our </a:t>
            </a:r>
            <a:r>
              <a:rPr lang="en-US" sz="2800" dirty="0"/>
              <a:t>library</a:t>
            </a:r>
            <a:r>
              <a:rPr lang="en-US" sz="2800" dirty="0" smtClean="0"/>
              <a:t>.</a:t>
            </a:r>
            <a:br>
              <a:rPr lang="en-US" sz="2800" dirty="0" smtClean="0"/>
            </a:br>
            <a:r>
              <a:rPr lang="en-US" sz="2800" dirty="0" smtClean="0"/>
              <a:t/>
            </a:r>
            <a:br>
              <a:rPr lang="en-US" sz="2800" dirty="0" smtClean="0"/>
            </a:br>
            <a:r>
              <a:rPr lang="en-US" sz="2800" dirty="0" smtClean="0"/>
              <a:t>What mobile services do we provide? </a:t>
            </a:r>
            <a:br>
              <a:rPr lang="en-US" sz="2800" dirty="0" smtClean="0"/>
            </a:br>
            <a:r>
              <a:rPr lang="en-US" sz="2800" dirty="0" smtClean="0"/>
              <a:t/>
            </a:r>
            <a:br>
              <a:rPr lang="en-US" sz="2800" dirty="0" smtClean="0"/>
            </a:br>
            <a:r>
              <a:rPr lang="en-US" sz="2800" dirty="0" smtClean="0"/>
              <a:t>How do the patrons use them?    </a:t>
            </a:r>
          </a:p>
          <a:p>
            <a:endParaRPr lang="en-US" sz="2800" dirty="0"/>
          </a:p>
          <a:p>
            <a:r>
              <a:rPr lang="en-US" sz="2800" dirty="0"/>
              <a:t>Are they being used to the potential of the service?</a:t>
            </a:r>
          </a:p>
          <a:p>
            <a:r>
              <a:rPr lang="en-US" sz="2800" dirty="0" smtClean="0"/>
              <a:t>           </a:t>
            </a:r>
            <a:endParaRPr lang="en-US" sz="2800" dirty="0"/>
          </a:p>
        </p:txBody>
      </p:sp>
    </p:spTree>
    <p:extLst>
      <p:ext uri="{BB962C8B-B14F-4D97-AF65-F5344CB8AC3E}">
        <p14:creationId xmlns:p14="http://schemas.microsoft.com/office/powerpoint/2010/main" val="107861903"/>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52400"/>
            <a:ext cx="5029200" cy="584775"/>
          </a:xfrm>
          <a:prstGeom prst="rect">
            <a:avLst/>
          </a:prstGeom>
          <a:noFill/>
        </p:spPr>
        <p:txBody>
          <a:bodyPr wrap="square" rtlCol="0">
            <a:spAutoFit/>
          </a:bodyPr>
          <a:lstStyle/>
          <a:p>
            <a:r>
              <a:rPr lang="en-US" sz="3200" dirty="0" smtClean="0"/>
              <a:t>Quick Question…?</a:t>
            </a:r>
            <a:endParaRPr lang="en-US" sz="3200" dirty="0"/>
          </a:p>
        </p:txBody>
      </p:sp>
    </p:spTree>
    <p:extLst>
      <p:ext uri="{BB962C8B-B14F-4D97-AF65-F5344CB8AC3E}">
        <p14:creationId xmlns:p14="http://schemas.microsoft.com/office/powerpoint/2010/main" val="2482116858"/>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52400"/>
            <a:ext cx="5029200" cy="584775"/>
          </a:xfrm>
          <a:prstGeom prst="rect">
            <a:avLst/>
          </a:prstGeom>
          <a:noFill/>
        </p:spPr>
        <p:txBody>
          <a:bodyPr wrap="square" rtlCol="0">
            <a:spAutoFit/>
          </a:bodyPr>
          <a:lstStyle/>
          <a:p>
            <a:r>
              <a:rPr lang="en-US" sz="3200" dirty="0" smtClean="0"/>
              <a:t>Quick Question…?</a:t>
            </a:r>
            <a:endParaRPr lang="en-US" sz="3200" dirty="0"/>
          </a:p>
        </p:txBody>
      </p:sp>
      <p:sp>
        <p:nvSpPr>
          <p:cNvPr id="4" name="TextBox 3"/>
          <p:cNvSpPr txBox="1"/>
          <p:nvPr/>
        </p:nvSpPr>
        <p:spPr>
          <a:xfrm>
            <a:off x="381000" y="990600"/>
            <a:ext cx="5029200" cy="1077218"/>
          </a:xfrm>
          <a:prstGeom prst="rect">
            <a:avLst/>
          </a:prstGeom>
          <a:noFill/>
        </p:spPr>
        <p:txBody>
          <a:bodyPr wrap="square" rtlCol="0">
            <a:spAutoFit/>
          </a:bodyPr>
          <a:lstStyle/>
          <a:p>
            <a:r>
              <a:rPr lang="en-US" sz="3200" dirty="0" smtClean="0"/>
              <a:t>Are we modeling our services to our patrons?</a:t>
            </a:r>
            <a:endParaRPr lang="en-US" sz="3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152400"/>
            <a:ext cx="3581400" cy="2819400"/>
          </a:xfrm>
          <a:prstGeom prst="rect">
            <a:avLst/>
          </a:prstGeom>
          <a:ln>
            <a:noFill/>
          </a:ln>
          <a:effectLst>
            <a:softEdge rad="112500"/>
          </a:effectLst>
        </p:spPr>
      </p:pic>
    </p:spTree>
    <p:extLst>
      <p:ext uri="{BB962C8B-B14F-4D97-AF65-F5344CB8AC3E}">
        <p14:creationId xmlns:p14="http://schemas.microsoft.com/office/powerpoint/2010/main" val="4145336415"/>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52400"/>
            <a:ext cx="5029200" cy="584775"/>
          </a:xfrm>
          <a:prstGeom prst="rect">
            <a:avLst/>
          </a:prstGeom>
          <a:noFill/>
        </p:spPr>
        <p:txBody>
          <a:bodyPr wrap="square" rtlCol="0">
            <a:spAutoFit/>
          </a:bodyPr>
          <a:lstStyle/>
          <a:p>
            <a:r>
              <a:rPr lang="en-US" sz="3200" dirty="0" smtClean="0"/>
              <a:t>Quick Question…?</a:t>
            </a:r>
            <a:endParaRPr lang="en-US" sz="3200" dirty="0"/>
          </a:p>
        </p:txBody>
      </p:sp>
      <p:sp>
        <p:nvSpPr>
          <p:cNvPr id="4" name="TextBox 3"/>
          <p:cNvSpPr txBox="1"/>
          <p:nvPr/>
        </p:nvSpPr>
        <p:spPr>
          <a:xfrm>
            <a:off x="381000" y="990600"/>
            <a:ext cx="5029200" cy="1077218"/>
          </a:xfrm>
          <a:prstGeom prst="rect">
            <a:avLst/>
          </a:prstGeom>
          <a:noFill/>
        </p:spPr>
        <p:txBody>
          <a:bodyPr wrap="square" rtlCol="0">
            <a:spAutoFit/>
          </a:bodyPr>
          <a:lstStyle/>
          <a:p>
            <a:r>
              <a:rPr lang="en-US" sz="3200" dirty="0" smtClean="0"/>
              <a:t>Are we modeling our services to our patrons?</a:t>
            </a:r>
            <a:endParaRPr lang="en-US" sz="3200" dirty="0"/>
          </a:p>
        </p:txBody>
      </p:sp>
      <p:sp>
        <p:nvSpPr>
          <p:cNvPr id="6" name="TextBox 5"/>
          <p:cNvSpPr txBox="1"/>
          <p:nvPr/>
        </p:nvSpPr>
        <p:spPr>
          <a:xfrm>
            <a:off x="533400" y="2962701"/>
            <a:ext cx="5029200" cy="1569660"/>
          </a:xfrm>
          <a:prstGeom prst="rect">
            <a:avLst/>
          </a:prstGeom>
          <a:noFill/>
        </p:spPr>
        <p:txBody>
          <a:bodyPr wrap="square" rtlCol="0">
            <a:spAutoFit/>
          </a:bodyPr>
          <a:lstStyle/>
          <a:p>
            <a:r>
              <a:rPr lang="en-US" sz="3200" dirty="0" smtClean="0"/>
              <a:t>Or... </a:t>
            </a:r>
          </a:p>
          <a:p>
            <a:endParaRPr lang="en-US" sz="3200" dirty="0"/>
          </a:p>
          <a:p>
            <a:endParaRPr lang="en-US" sz="3200" dirty="0" smtClean="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152400"/>
            <a:ext cx="3581400" cy="2819400"/>
          </a:xfrm>
          <a:prstGeom prst="rect">
            <a:avLst/>
          </a:prstGeom>
          <a:ln>
            <a:noFill/>
          </a:ln>
          <a:effectLst>
            <a:softEdge rad="112500"/>
          </a:effectLst>
        </p:spPr>
      </p:pic>
    </p:spTree>
    <p:extLst>
      <p:ext uri="{BB962C8B-B14F-4D97-AF65-F5344CB8AC3E}">
        <p14:creationId xmlns:p14="http://schemas.microsoft.com/office/powerpoint/2010/main" val="1097188755"/>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52400"/>
            <a:ext cx="5029200" cy="584775"/>
          </a:xfrm>
          <a:prstGeom prst="rect">
            <a:avLst/>
          </a:prstGeom>
          <a:noFill/>
        </p:spPr>
        <p:txBody>
          <a:bodyPr wrap="square" rtlCol="0">
            <a:spAutoFit/>
          </a:bodyPr>
          <a:lstStyle/>
          <a:p>
            <a:r>
              <a:rPr lang="en-US" sz="3200" dirty="0" smtClean="0"/>
              <a:t>Quick Question…?</a:t>
            </a:r>
            <a:endParaRPr lang="en-US" sz="3200" dirty="0"/>
          </a:p>
        </p:txBody>
      </p:sp>
      <p:sp>
        <p:nvSpPr>
          <p:cNvPr id="4" name="TextBox 3"/>
          <p:cNvSpPr txBox="1"/>
          <p:nvPr/>
        </p:nvSpPr>
        <p:spPr>
          <a:xfrm>
            <a:off x="381000" y="990600"/>
            <a:ext cx="5029200" cy="1077218"/>
          </a:xfrm>
          <a:prstGeom prst="rect">
            <a:avLst/>
          </a:prstGeom>
          <a:noFill/>
        </p:spPr>
        <p:txBody>
          <a:bodyPr wrap="square" rtlCol="0">
            <a:spAutoFit/>
          </a:bodyPr>
          <a:lstStyle/>
          <a:p>
            <a:r>
              <a:rPr lang="en-US" sz="3200" dirty="0" smtClean="0"/>
              <a:t>Are we modeling our services to our patrons?</a:t>
            </a:r>
            <a:endParaRPr lang="en-US" sz="3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3581400"/>
            <a:ext cx="3700818" cy="3152775"/>
          </a:xfrm>
          <a:prstGeom prst="rect">
            <a:avLst/>
          </a:prstGeom>
          <a:ln>
            <a:noFill/>
          </a:ln>
          <a:effectLst>
            <a:softEdge rad="112500"/>
          </a:effectLst>
        </p:spPr>
      </p:pic>
      <p:sp>
        <p:nvSpPr>
          <p:cNvPr id="6" name="TextBox 5"/>
          <p:cNvSpPr txBox="1"/>
          <p:nvPr/>
        </p:nvSpPr>
        <p:spPr>
          <a:xfrm>
            <a:off x="533400" y="2962701"/>
            <a:ext cx="5029200" cy="2062103"/>
          </a:xfrm>
          <a:prstGeom prst="rect">
            <a:avLst/>
          </a:prstGeom>
          <a:noFill/>
        </p:spPr>
        <p:txBody>
          <a:bodyPr wrap="square" rtlCol="0">
            <a:spAutoFit/>
          </a:bodyPr>
          <a:lstStyle/>
          <a:p>
            <a:r>
              <a:rPr lang="en-US" sz="3200" dirty="0" smtClean="0"/>
              <a:t>Or... </a:t>
            </a:r>
          </a:p>
          <a:p>
            <a:endParaRPr lang="en-US" sz="3200" dirty="0"/>
          </a:p>
          <a:p>
            <a:endParaRPr lang="en-US" sz="3200" dirty="0" smtClean="0"/>
          </a:p>
          <a:p>
            <a:r>
              <a:rPr lang="en-US" sz="3200" dirty="0" smtClean="0"/>
              <a:t>Our patrons to our services?</a:t>
            </a:r>
            <a:endParaRPr lang="en-US" sz="32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152400"/>
            <a:ext cx="3581400" cy="2819400"/>
          </a:xfrm>
          <a:prstGeom prst="rect">
            <a:avLst/>
          </a:prstGeom>
          <a:ln>
            <a:noFill/>
          </a:ln>
          <a:effectLst>
            <a:softEdge rad="112500"/>
          </a:effectLst>
        </p:spPr>
      </p:pic>
    </p:spTree>
    <p:extLst>
      <p:ext uri="{BB962C8B-B14F-4D97-AF65-F5344CB8AC3E}">
        <p14:creationId xmlns:p14="http://schemas.microsoft.com/office/powerpoint/2010/main" val="893979824"/>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52400"/>
            <a:ext cx="5029200" cy="584775"/>
          </a:xfrm>
          <a:prstGeom prst="rect">
            <a:avLst/>
          </a:prstGeom>
          <a:noFill/>
        </p:spPr>
        <p:txBody>
          <a:bodyPr wrap="square" rtlCol="0">
            <a:spAutoFit/>
          </a:bodyPr>
          <a:lstStyle/>
          <a:p>
            <a:r>
              <a:rPr lang="en-US" sz="3200" dirty="0" smtClean="0"/>
              <a:t>We Need…</a:t>
            </a:r>
            <a:endParaRPr lang="en-US" sz="3200" dirty="0"/>
          </a:p>
        </p:txBody>
      </p:sp>
    </p:spTree>
    <p:extLst>
      <p:ext uri="{BB962C8B-B14F-4D97-AF65-F5344CB8AC3E}">
        <p14:creationId xmlns:p14="http://schemas.microsoft.com/office/powerpoint/2010/main" val="2738132123"/>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52400"/>
            <a:ext cx="5029200" cy="584775"/>
          </a:xfrm>
          <a:prstGeom prst="rect">
            <a:avLst/>
          </a:prstGeom>
          <a:noFill/>
        </p:spPr>
        <p:txBody>
          <a:bodyPr wrap="square" rtlCol="0">
            <a:spAutoFit/>
          </a:bodyPr>
          <a:lstStyle/>
          <a:p>
            <a:r>
              <a:rPr lang="en-US" sz="3200" dirty="0" smtClean="0"/>
              <a:t>We Need…</a:t>
            </a:r>
            <a:endParaRPr lang="en-US" sz="32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762000"/>
            <a:ext cx="5943600" cy="3657600"/>
          </a:xfrm>
          <a:prstGeom prst="rect">
            <a:avLst/>
          </a:prstGeom>
        </p:spPr>
      </p:pic>
    </p:spTree>
    <p:extLst>
      <p:ext uri="{BB962C8B-B14F-4D97-AF65-F5344CB8AC3E}">
        <p14:creationId xmlns:p14="http://schemas.microsoft.com/office/powerpoint/2010/main" val="151756865"/>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52400"/>
            <a:ext cx="5029200" cy="584775"/>
          </a:xfrm>
          <a:prstGeom prst="rect">
            <a:avLst/>
          </a:prstGeom>
          <a:noFill/>
        </p:spPr>
        <p:txBody>
          <a:bodyPr wrap="square" rtlCol="0">
            <a:spAutoFit/>
          </a:bodyPr>
          <a:lstStyle/>
          <a:p>
            <a:r>
              <a:rPr lang="en-US" sz="3200" dirty="0" smtClean="0"/>
              <a:t>We Need…</a:t>
            </a:r>
            <a:endParaRPr lang="en-US" sz="32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762000"/>
            <a:ext cx="5943600" cy="3657600"/>
          </a:xfrm>
          <a:prstGeom prst="rect">
            <a:avLst/>
          </a:prstGeom>
        </p:spPr>
      </p:pic>
      <p:sp>
        <p:nvSpPr>
          <p:cNvPr id="4" name="TextBox 3"/>
          <p:cNvSpPr txBox="1"/>
          <p:nvPr/>
        </p:nvSpPr>
        <p:spPr>
          <a:xfrm>
            <a:off x="457200" y="4648200"/>
            <a:ext cx="8153400" cy="1569660"/>
          </a:xfrm>
          <a:prstGeom prst="rect">
            <a:avLst/>
          </a:prstGeom>
          <a:noFill/>
        </p:spPr>
        <p:txBody>
          <a:bodyPr wrap="square" rtlCol="0">
            <a:spAutoFit/>
          </a:bodyPr>
          <a:lstStyle/>
          <a:p>
            <a:r>
              <a:rPr lang="en-US" sz="3200" dirty="0" smtClean="0"/>
              <a:t>For Our Libraries…</a:t>
            </a:r>
            <a:br>
              <a:rPr lang="en-US" sz="3200" dirty="0" smtClean="0"/>
            </a:br>
            <a:r>
              <a:rPr lang="en-US" sz="3200" dirty="0" smtClean="0"/>
              <a:t/>
            </a:r>
            <a:br>
              <a:rPr lang="en-US" sz="3200" dirty="0" smtClean="0"/>
            </a:br>
            <a:endParaRPr lang="en-US" sz="3200" dirty="0"/>
          </a:p>
        </p:txBody>
      </p:sp>
    </p:spTree>
    <p:extLst>
      <p:ext uri="{BB962C8B-B14F-4D97-AF65-F5344CB8AC3E}">
        <p14:creationId xmlns:p14="http://schemas.microsoft.com/office/powerpoint/2010/main" val="402617001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09600"/>
            <a:ext cx="5867400" cy="1077218"/>
          </a:xfrm>
          <a:prstGeom prst="rect">
            <a:avLst/>
          </a:prstGeom>
          <a:noFill/>
        </p:spPr>
        <p:txBody>
          <a:bodyPr wrap="square" rtlCol="0">
            <a:spAutoFit/>
          </a:bodyPr>
          <a:lstStyle/>
          <a:p>
            <a:r>
              <a:rPr lang="en-US" sz="3200" dirty="0" smtClean="0"/>
              <a:t>We’ve heard our libraries should be more like…</a:t>
            </a:r>
            <a:endParaRPr lang="en-US" sz="3200" dirty="0"/>
          </a:p>
        </p:txBody>
      </p:sp>
    </p:spTree>
    <p:extLst>
      <p:ext uri="{BB962C8B-B14F-4D97-AF65-F5344CB8AC3E}">
        <p14:creationId xmlns:p14="http://schemas.microsoft.com/office/powerpoint/2010/main" val="2782934613"/>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52400"/>
            <a:ext cx="5029200" cy="584775"/>
          </a:xfrm>
          <a:prstGeom prst="rect">
            <a:avLst/>
          </a:prstGeom>
          <a:noFill/>
        </p:spPr>
        <p:txBody>
          <a:bodyPr wrap="square" rtlCol="0">
            <a:spAutoFit/>
          </a:bodyPr>
          <a:lstStyle/>
          <a:p>
            <a:r>
              <a:rPr lang="en-US" sz="3200" dirty="0" smtClean="0"/>
              <a:t>We Need…</a:t>
            </a:r>
            <a:endParaRPr lang="en-US" sz="32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762000"/>
            <a:ext cx="5943600" cy="3657600"/>
          </a:xfrm>
          <a:prstGeom prst="rect">
            <a:avLst/>
          </a:prstGeom>
        </p:spPr>
      </p:pic>
      <p:sp>
        <p:nvSpPr>
          <p:cNvPr id="4" name="TextBox 3"/>
          <p:cNvSpPr txBox="1"/>
          <p:nvPr/>
        </p:nvSpPr>
        <p:spPr>
          <a:xfrm>
            <a:off x="457200" y="4648200"/>
            <a:ext cx="8153400" cy="1569660"/>
          </a:xfrm>
          <a:prstGeom prst="rect">
            <a:avLst/>
          </a:prstGeom>
          <a:noFill/>
        </p:spPr>
        <p:txBody>
          <a:bodyPr wrap="square" rtlCol="0">
            <a:spAutoFit/>
          </a:bodyPr>
          <a:lstStyle/>
          <a:p>
            <a:r>
              <a:rPr lang="en-US" sz="3200" dirty="0" smtClean="0"/>
              <a:t>For Our Libraries…</a:t>
            </a:r>
            <a:br>
              <a:rPr lang="en-US" sz="3200" dirty="0" smtClean="0"/>
            </a:br>
            <a:r>
              <a:rPr lang="en-US" sz="3200" dirty="0" smtClean="0"/>
              <a:t/>
            </a:r>
            <a:br>
              <a:rPr lang="en-US" sz="3200" dirty="0" smtClean="0"/>
            </a:br>
            <a:r>
              <a:rPr lang="en-US" sz="3200" dirty="0" smtClean="0"/>
              <a:t>What Could Our Libraries Become???</a:t>
            </a:r>
            <a:endParaRPr lang="en-US" sz="3200" dirty="0"/>
          </a:p>
        </p:txBody>
      </p:sp>
    </p:spTree>
    <p:extLst>
      <p:ext uri="{BB962C8B-B14F-4D97-AF65-F5344CB8AC3E}">
        <p14:creationId xmlns:p14="http://schemas.microsoft.com/office/powerpoint/2010/main" val="3013764422"/>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152400"/>
            <a:ext cx="5943600" cy="3429000"/>
          </a:xfrm>
          <a:prstGeom prst="rect">
            <a:avLst/>
          </a:prstGeom>
        </p:spPr>
      </p:pic>
      <p:sp>
        <p:nvSpPr>
          <p:cNvPr id="6" name="Rectangle 5"/>
          <p:cNvSpPr/>
          <p:nvPr/>
        </p:nvSpPr>
        <p:spPr>
          <a:xfrm>
            <a:off x="228600" y="3505200"/>
            <a:ext cx="8686799" cy="954107"/>
          </a:xfrm>
          <a:prstGeom prst="rect">
            <a:avLst/>
          </a:prstGeom>
        </p:spPr>
        <p:txBody>
          <a:bodyPr wrap="square">
            <a:spAutoFit/>
          </a:bodyPr>
          <a:lstStyle/>
          <a:p>
            <a:pPr marL="457200" indent="-457200">
              <a:buFont typeface="Arial" pitchFamily="34" charset="0"/>
              <a:buChar char="•"/>
            </a:pPr>
            <a:r>
              <a:rPr lang="en-US" sz="2800" dirty="0"/>
              <a:t>You can make the difference that your library needs to </a:t>
            </a:r>
            <a:r>
              <a:rPr lang="en-US" sz="2800" dirty="0" smtClean="0"/>
              <a:t>“catch up”</a:t>
            </a:r>
            <a:endParaRPr lang="en-US" sz="2800" dirty="0"/>
          </a:p>
        </p:txBody>
      </p:sp>
    </p:spTree>
    <p:extLst>
      <p:ext uri="{BB962C8B-B14F-4D97-AF65-F5344CB8AC3E}">
        <p14:creationId xmlns:p14="http://schemas.microsoft.com/office/powerpoint/2010/main" val="3296451279"/>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152400"/>
            <a:ext cx="5943600" cy="3429000"/>
          </a:xfrm>
          <a:prstGeom prst="rect">
            <a:avLst/>
          </a:prstGeom>
        </p:spPr>
      </p:pic>
      <p:sp>
        <p:nvSpPr>
          <p:cNvPr id="6" name="Rectangle 5"/>
          <p:cNvSpPr/>
          <p:nvPr/>
        </p:nvSpPr>
        <p:spPr>
          <a:xfrm>
            <a:off x="228600" y="3505200"/>
            <a:ext cx="8686799" cy="1815882"/>
          </a:xfrm>
          <a:prstGeom prst="rect">
            <a:avLst/>
          </a:prstGeom>
        </p:spPr>
        <p:txBody>
          <a:bodyPr wrap="square">
            <a:spAutoFit/>
          </a:bodyPr>
          <a:lstStyle/>
          <a:p>
            <a:pPr marL="457200" indent="-457200">
              <a:buFont typeface="Arial" pitchFamily="34" charset="0"/>
              <a:buChar char="•"/>
            </a:pPr>
            <a:r>
              <a:rPr lang="en-US" sz="2800" dirty="0"/>
              <a:t>You can make the difference that your library needs to </a:t>
            </a:r>
            <a:r>
              <a:rPr lang="en-US" sz="2800" dirty="0" smtClean="0"/>
              <a:t>“catch up”</a:t>
            </a:r>
            <a:br>
              <a:rPr lang="en-US" sz="2800" dirty="0" smtClean="0"/>
            </a:br>
            <a:endParaRPr lang="en-US" sz="2800" dirty="0"/>
          </a:p>
          <a:p>
            <a:pPr marL="457200" indent="-457200">
              <a:buFont typeface="Arial" pitchFamily="34" charset="0"/>
              <a:buChar char="•"/>
            </a:pPr>
            <a:r>
              <a:rPr lang="en-US" sz="2800" dirty="0"/>
              <a:t>You are “investing” in your </a:t>
            </a:r>
            <a:r>
              <a:rPr lang="en-US" sz="2800" dirty="0" smtClean="0"/>
              <a:t>patrons</a:t>
            </a:r>
            <a:endParaRPr lang="en-US" sz="2800" dirty="0"/>
          </a:p>
        </p:txBody>
      </p:sp>
    </p:spTree>
    <p:extLst>
      <p:ext uri="{BB962C8B-B14F-4D97-AF65-F5344CB8AC3E}">
        <p14:creationId xmlns:p14="http://schemas.microsoft.com/office/powerpoint/2010/main" val="4101162618"/>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152400"/>
            <a:ext cx="5943600" cy="3429000"/>
          </a:xfrm>
          <a:prstGeom prst="rect">
            <a:avLst/>
          </a:prstGeom>
        </p:spPr>
      </p:pic>
      <p:sp>
        <p:nvSpPr>
          <p:cNvPr id="6" name="Rectangle 5"/>
          <p:cNvSpPr/>
          <p:nvPr/>
        </p:nvSpPr>
        <p:spPr>
          <a:xfrm>
            <a:off x="228600" y="3505200"/>
            <a:ext cx="8686799" cy="3108543"/>
          </a:xfrm>
          <a:prstGeom prst="rect">
            <a:avLst/>
          </a:prstGeom>
        </p:spPr>
        <p:txBody>
          <a:bodyPr wrap="square">
            <a:spAutoFit/>
          </a:bodyPr>
          <a:lstStyle/>
          <a:p>
            <a:pPr marL="457200" indent="-457200">
              <a:buFont typeface="Arial" pitchFamily="34" charset="0"/>
              <a:buChar char="•"/>
            </a:pPr>
            <a:r>
              <a:rPr lang="en-US" sz="2800" dirty="0"/>
              <a:t>You can make the difference that your library needs to </a:t>
            </a:r>
            <a:r>
              <a:rPr lang="en-US" sz="2800" dirty="0" smtClean="0"/>
              <a:t>“catch up”</a:t>
            </a:r>
            <a:br>
              <a:rPr lang="en-US" sz="2800" dirty="0" smtClean="0"/>
            </a:br>
            <a:endParaRPr lang="en-US" sz="2800" dirty="0"/>
          </a:p>
          <a:p>
            <a:pPr marL="457200" indent="-457200">
              <a:buFont typeface="Arial" pitchFamily="34" charset="0"/>
              <a:buChar char="•"/>
            </a:pPr>
            <a:r>
              <a:rPr lang="en-US" sz="2800" dirty="0"/>
              <a:t>You are “investing” in your </a:t>
            </a:r>
            <a:r>
              <a:rPr lang="en-US" sz="2800" dirty="0" smtClean="0"/>
              <a:t>patrons</a:t>
            </a:r>
            <a:endParaRPr lang="en-US" sz="2800" dirty="0"/>
          </a:p>
          <a:p>
            <a:pPr marL="457200" indent="-457200">
              <a:buFont typeface="Arial" pitchFamily="34" charset="0"/>
              <a:buChar char="•"/>
            </a:pPr>
            <a:endParaRPr lang="en-US" sz="2800" dirty="0" smtClean="0"/>
          </a:p>
          <a:p>
            <a:pPr marL="457200" indent="-457200">
              <a:buFont typeface="Arial" pitchFamily="34" charset="0"/>
              <a:buChar char="•"/>
            </a:pPr>
            <a:r>
              <a:rPr lang="en-US" sz="2800" dirty="0" smtClean="0"/>
              <a:t>The Patrons have already “invested” in us</a:t>
            </a:r>
            <a:br>
              <a:rPr lang="en-US" sz="2800" dirty="0" smtClean="0"/>
            </a:br>
            <a:r>
              <a:rPr lang="en-US" sz="2800" dirty="0" smtClean="0"/>
              <a:t>		They are depending on us…</a:t>
            </a:r>
            <a:endParaRPr lang="en-US" sz="2800" dirty="0"/>
          </a:p>
        </p:txBody>
      </p:sp>
    </p:spTree>
    <p:extLst>
      <p:ext uri="{BB962C8B-B14F-4D97-AF65-F5344CB8AC3E}">
        <p14:creationId xmlns:p14="http://schemas.microsoft.com/office/powerpoint/2010/main" val="802626671"/>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81000"/>
            <a:ext cx="6324600" cy="3581400"/>
          </a:xfrm>
          <a:prstGeom prst="rect">
            <a:avLst/>
          </a:prstGeom>
          <a:ln>
            <a:noFill/>
          </a:ln>
          <a:effectLst>
            <a:softEdge rad="112500"/>
          </a:effectLst>
        </p:spPr>
      </p:pic>
      <p:sp>
        <p:nvSpPr>
          <p:cNvPr id="2" name="TextBox 1"/>
          <p:cNvSpPr txBox="1"/>
          <p:nvPr/>
        </p:nvSpPr>
        <p:spPr>
          <a:xfrm>
            <a:off x="1219200" y="4267200"/>
            <a:ext cx="6629400" cy="1200329"/>
          </a:xfrm>
          <a:prstGeom prst="rect">
            <a:avLst/>
          </a:prstGeom>
          <a:noFill/>
        </p:spPr>
        <p:txBody>
          <a:bodyPr wrap="square" rtlCol="0">
            <a:spAutoFit/>
          </a:bodyPr>
          <a:lstStyle/>
          <a:p>
            <a:pPr algn="ctr"/>
            <a:r>
              <a:rPr lang="en-US" sz="2400" b="1" dirty="0" smtClean="0">
                <a:latin typeface="+mj-lt"/>
              </a:rPr>
              <a:t>Bob Johnson</a:t>
            </a:r>
            <a:br>
              <a:rPr lang="en-US" sz="2400" b="1" dirty="0" smtClean="0">
                <a:latin typeface="+mj-lt"/>
              </a:rPr>
            </a:br>
            <a:r>
              <a:rPr lang="en-US" sz="2400" b="1" dirty="0" smtClean="0">
                <a:latin typeface="+mj-lt"/>
              </a:rPr>
              <a:t/>
            </a:r>
            <a:br>
              <a:rPr lang="en-US" sz="2400" b="1" dirty="0" smtClean="0">
                <a:latin typeface="+mj-lt"/>
              </a:rPr>
            </a:br>
            <a:r>
              <a:rPr lang="en-US" sz="2400" b="1" dirty="0" smtClean="0">
                <a:latin typeface="+mj-lt"/>
              </a:rPr>
              <a:t>bob@portjefflibrary.org</a:t>
            </a:r>
            <a:endParaRPr lang="en-US" sz="2400" b="1" dirty="0">
              <a:latin typeface="+mj-lt"/>
            </a:endParaRPr>
          </a:p>
        </p:txBody>
      </p:sp>
    </p:spTree>
    <p:extLst>
      <p:ext uri="{BB962C8B-B14F-4D97-AF65-F5344CB8AC3E}">
        <p14:creationId xmlns:p14="http://schemas.microsoft.com/office/powerpoint/2010/main" val="426470851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09600"/>
            <a:ext cx="5867400" cy="1077218"/>
          </a:xfrm>
          <a:prstGeom prst="rect">
            <a:avLst/>
          </a:prstGeom>
          <a:noFill/>
        </p:spPr>
        <p:txBody>
          <a:bodyPr wrap="square" rtlCol="0">
            <a:spAutoFit/>
          </a:bodyPr>
          <a:lstStyle/>
          <a:p>
            <a:r>
              <a:rPr lang="en-US" sz="3200" dirty="0" smtClean="0"/>
              <a:t>We’ve heard our libraries should be more like…</a:t>
            </a:r>
            <a:endParaRPr lang="en-US" sz="3200" dirty="0"/>
          </a:p>
        </p:txBody>
      </p:sp>
      <p:sp>
        <p:nvSpPr>
          <p:cNvPr id="4" name="TextBox 3"/>
          <p:cNvSpPr txBox="1"/>
          <p:nvPr/>
        </p:nvSpPr>
        <p:spPr>
          <a:xfrm>
            <a:off x="609600" y="2057400"/>
            <a:ext cx="8077200" cy="1261884"/>
          </a:xfrm>
          <a:prstGeom prst="rect">
            <a:avLst/>
          </a:prstGeom>
          <a:noFill/>
        </p:spPr>
        <p:txBody>
          <a:bodyPr wrap="square" rtlCol="0">
            <a:spAutoFit/>
          </a:bodyPr>
          <a:lstStyle/>
          <a:p>
            <a:pPr marL="342900" indent="-342900">
              <a:buFont typeface="Arial" pitchFamily="34" charset="0"/>
              <a:buChar char="•"/>
            </a:pPr>
            <a:r>
              <a:rPr lang="en-US" sz="2800" dirty="0" smtClean="0"/>
              <a:t>Big Business – Where our patrons are            		                       “customers”</a:t>
            </a:r>
          </a:p>
          <a:p>
            <a:pPr marL="342900" indent="-342900">
              <a:buFont typeface="Arial" pitchFamily="34" charset="0"/>
              <a:buChar char="•"/>
            </a:pPr>
            <a:endParaRPr lang="en-US" sz="2000" dirty="0"/>
          </a:p>
        </p:txBody>
      </p:sp>
    </p:spTree>
    <p:extLst>
      <p:ext uri="{BB962C8B-B14F-4D97-AF65-F5344CB8AC3E}">
        <p14:creationId xmlns:p14="http://schemas.microsoft.com/office/powerpoint/2010/main" val="206164592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09600"/>
            <a:ext cx="5867400" cy="1077218"/>
          </a:xfrm>
          <a:prstGeom prst="rect">
            <a:avLst/>
          </a:prstGeom>
          <a:noFill/>
        </p:spPr>
        <p:txBody>
          <a:bodyPr wrap="square" rtlCol="0">
            <a:spAutoFit/>
          </a:bodyPr>
          <a:lstStyle/>
          <a:p>
            <a:r>
              <a:rPr lang="en-US" sz="3200" dirty="0" smtClean="0"/>
              <a:t>We’ve heard our libraries should be more like…</a:t>
            </a:r>
            <a:endParaRPr lang="en-US" sz="3200" dirty="0"/>
          </a:p>
        </p:txBody>
      </p:sp>
      <p:sp>
        <p:nvSpPr>
          <p:cNvPr id="4" name="TextBox 3"/>
          <p:cNvSpPr txBox="1"/>
          <p:nvPr/>
        </p:nvSpPr>
        <p:spPr>
          <a:xfrm>
            <a:off x="609600" y="2057400"/>
            <a:ext cx="8077200" cy="1261884"/>
          </a:xfrm>
          <a:prstGeom prst="rect">
            <a:avLst/>
          </a:prstGeom>
          <a:noFill/>
        </p:spPr>
        <p:txBody>
          <a:bodyPr wrap="square" rtlCol="0">
            <a:spAutoFit/>
          </a:bodyPr>
          <a:lstStyle/>
          <a:p>
            <a:pPr marL="342900" indent="-342900">
              <a:buFont typeface="Arial" pitchFamily="34" charset="0"/>
              <a:buChar char="•"/>
            </a:pPr>
            <a:r>
              <a:rPr lang="en-US" sz="2800" dirty="0" smtClean="0"/>
              <a:t>Big Business – Where our patrons are            		                       “customers”</a:t>
            </a:r>
          </a:p>
          <a:p>
            <a:pPr marL="342900" indent="-342900">
              <a:buFont typeface="Arial" pitchFamily="34" charset="0"/>
              <a:buChar char="•"/>
            </a:pPr>
            <a:endParaRPr lang="en-US" sz="2000"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9375" t="7704" r="15624" b="17877"/>
          <a:stretch/>
        </p:blipFill>
        <p:spPr>
          <a:xfrm>
            <a:off x="2316480" y="3108960"/>
            <a:ext cx="4389120" cy="2926080"/>
          </a:xfrm>
          <a:prstGeom prst="rect">
            <a:avLst/>
          </a:prstGeom>
          <a:ln>
            <a:noFill/>
          </a:ln>
          <a:effectLst>
            <a:softEdge rad="112500"/>
          </a:effectLst>
        </p:spPr>
      </p:pic>
    </p:spTree>
    <p:extLst>
      <p:ext uri="{BB962C8B-B14F-4D97-AF65-F5344CB8AC3E}">
        <p14:creationId xmlns:p14="http://schemas.microsoft.com/office/powerpoint/2010/main" val="265334627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914400"/>
            <a:ext cx="4495800" cy="523220"/>
          </a:xfrm>
          <a:prstGeom prst="rect">
            <a:avLst/>
          </a:prstGeom>
          <a:noFill/>
        </p:spPr>
        <p:txBody>
          <a:bodyPr wrap="square" rtlCol="0">
            <a:spAutoFit/>
          </a:bodyPr>
          <a:lstStyle/>
          <a:p>
            <a:r>
              <a:rPr lang="en-US" sz="2800" b="1" dirty="0" smtClean="0"/>
              <a:t>Definition of Patron:</a:t>
            </a:r>
            <a:endParaRPr lang="en-US" sz="2800" b="1" dirty="0"/>
          </a:p>
        </p:txBody>
      </p:sp>
    </p:spTree>
    <p:extLst>
      <p:ext uri="{BB962C8B-B14F-4D97-AF65-F5344CB8AC3E}">
        <p14:creationId xmlns:p14="http://schemas.microsoft.com/office/powerpoint/2010/main" val="27715580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615406"/>
            <a:ext cx="7302690" cy="1384995"/>
          </a:xfrm>
          <a:prstGeom prst="rect">
            <a:avLst/>
          </a:prstGeom>
        </p:spPr>
        <p:txBody>
          <a:bodyPr wrap="square">
            <a:spAutoFit/>
          </a:bodyPr>
          <a:lstStyle/>
          <a:p>
            <a:r>
              <a:rPr lang="en-US" sz="2800" dirty="0"/>
              <a:t>a person </a:t>
            </a:r>
            <a:r>
              <a:rPr lang="en-US" sz="2800" dirty="0">
                <a:hlinkClick r:id="rId2" action="ppaction://hlinkfile"/>
              </a:rPr>
              <a:t>who</a:t>
            </a:r>
            <a:r>
              <a:rPr lang="en-US" sz="2800" dirty="0"/>
              <a:t> is a customer, client, or paying guest, especially a regular one, of a store, hotel, or </a:t>
            </a:r>
            <a:r>
              <a:rPr lang="en-US" sz="2800" dirty="0">
                <a:hlinkClick r:id="rId3" action="ppaction://hlinkfile"/>
              </a:rPr>
              <a:t>the</a:t>
            </a:r>
            <a:r>
              <a:rPr lang="en-US" sz="2800" dirty="0"/>
              <a:t> like.</a:t>
            </a:r>
          </a:p>
        </p:txBody>
      </p:sp>
      <p:sp>
        <p:nvSpPr>
          <p:cNvPr id="3" name="TextBox 2"/>
          <p:cNvSpPr txBox="1"/>
          <p:nvPr/>
        </p:nvSpPr>
        <p:spPr>
          <a:xfrm>
            <a:off x="685800" y="914400"/>
            <a:ext cx="4495800" cy="523220"/>
          </a:xfrm>
          <a:prstGeom prst="rect">
            <a:avLst/>
          </a:prstGeom>
          <a:noFill/>
        </p:spPr>
        <p:txBody>
          <a:bodyPr wrap="square" rtlCol="0">
            <a:spAutoFit/>
          </a:bodyPr>
          <a:lstStyle/>
          <a:p>
            <a:r>
              <a:rPr lang="en-US" sz="2800" b="1" dirty="0" smtClean="0"/>
              <a:t>Definition of Patron:</a:t>
            </a:r>
            <a:endParaRPr lang="en-US" sz="2800" b="1" dirty="0"/>
          </a:p>
        </p:txBody>
      </p:sp>
    </p:spTree>
    <p:extLst>
      <p:ext uri="{BB962C8B-B14F-4D97-AF65-F5344CB8AC3E}">
        <p14:creationId xmlns:p14="http://schemas.microsoft.com/office/powerpoint/2010/main" val="1836411390"/>
      </p:ext>
    </p:extLst>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P030000534">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33" ma:contentTypeDescription="Create a new document." ma:contentTypeScope="" ma:versionID="37d3ec2b48d53e45b233ad8f52fe1b11"/>
</file>

<file path=customXml/item3.xml><?xml version="1.0" encoding="utf-8"?>
<p:properties xmlns:p="http://schemas.microsoft.com/office/2006/metadata/properties" xmlns:xsi="http://www.w3.org/2001/XMLSchema-instance" xmlns:pc="http://schemas.microsoft.com/office/infopath/2007/PartnerControls"/>
</file>

<file path=customXml/itemProps1.xml><?xml version="1.0" encoding="utf-8"?>
<ds:datastoreItem xmlns:ds="http://schemas.openxmlformats.org/officeDocument/2006/customXml" ds:itemID="{FCEA3FB9-552B-4EF0-8669-A922B2E62581}">
  <ds:schemaRefs>
    <ds:schemaRef ds:uri="http://schemas.microsoft.com/sharepoint/v3/contenttype/forms"/>
  </ds:schemaRefs>
</ds:datastoreItem>
</file>

<file path=customXml/itemProps2.xml><?xml version="1.0" encoding="utf-8"?>
<ds:datastoreItem xmlns:ds="http://schemas.openxmlformats.org/officeDocument/2006/customXml" ds:itemID="{01EE1C19-BA0B-4B37-9939-075B71CA3757}">
  <ds:schemaRefs>
    <ds:schemaRef ds:uri="http://schemas.microsoft.com/office/2006/metadata/contentType"/>
    <ds:schemaRef ds:uri="http://schemas.microsoft.com/office/2006/metadata/properties/metaAttributes"/>
  </ds:schemaRefs>
</ds:datastoreItem>
</file>

<file path=customXml/itemProps3.xml><?xml version="1.0" encoding="utf-8"?>
<ds:datastoreItem xmlns:ds="http://schemas.openxmlformats.org/officeDocument/2006/customXml" ds:itemID="{1FE3C0C2-5C80-47E2-A183-813C7231D42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TP030000534</Template>
  <TotalTime>760</TotalTime>
  <Words>380</Words>
  <Application>Microsoft Office PowerPoint</Application>
  <PresentationFormat>On-screen Show (4:3)</PresentationFormat>
  <Paragraphs>135</Paragraphs>
  <Slides>54</Slides>
  <Notes>0</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TP030000534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Swordfish</dc:creator>
  <cp:lastModifiedBy>Jan Johnson</cp:lastModifiedBy>
  <cp:revision>47</cp:revision>
  <dcterms:created xsi:type="dcterms:W3CDTF">2011-04-29T14:03:37Z</dcterms:created>
  <dcterms:modified xsi:type="dcterms:W3CDTF">2011-05-05T12:45:52Z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TC300005349990</vt:lpwstr>
  </property>
</Properties>
</file>