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88" r:id="rId2"/>
    <p:sldId id="296" r:id="rId3"/>
    <p:sldId id="335" r:id="rId4"/>
    <p:sldId id="325" r:id="rId5"/>
    <p:sldId id="329" r:id="rId6"/>
    <p:sldId id="330" r:id="rId7"/>
    <p:sldId id="331" r:id="rId8"/>
    <p:sldId id="332" r:id="rId9"/>
    <p:sldId id="298" r:id="rId10"/>
    <p:sldId id="315" r:id="rId11"/>
    <p:sldId id="320" r:id="rId12"/>
    <p:sldId id="316" r:id="rId13"/>
    <p:sldId id="321" r:id="rId14"/>
    <p:sldId id="313" r:id="rId15"/>
    <p:sldId id="333" r:id="rId16"/>
    <p:sldId id="317" r:id="rId17"/>
    <p:sldId id="322" r:id="rId18"/>
    <p:sldId id="318" r:id="rId19"/>
    <p:sldId id="314" r:id="rId20"/>
    <p:sldId id="323" r:id="rId21"/>
    <p:sldId id="324" r:id="rId22"/>
    <p:sldId id="326" r:id="rId23"/>
    <p:sldId id="327" r:id="rId24"/>
    <p:sldId id="328" r:id="rId25"/>
    <p:sldId id="297" r:id="rId26"/>
    <p:sldId id="312" r:id="rId27"/>
    <p:sldId id="265" r:id="rId28"/>
    <p:sldId id="266" r:id="rId29"/>
    <p:sldId id="264" r:id="rId30"/>
    <p:sldId id="334" r:id="rId31"/>
    <p:sldId id="257" r:id="rId32"/>
    <p:sldId id="336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214151-C9FC-4AA7-8981-5B4A6DE08878}" type="datetimeFigureOut">
              <a:rPr lang="en-US" smtClean="0"/>
              <a:t>6/3/2012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92A8C0-D848-43AA-A0A3-EFFE2436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24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E0B4-7964-4537-9570-0856CA4C47EF}" type="datetimeFigureOut">
              <a:rPr lang="en-US" smtClean="0"/>
              <a:t>6/3/2012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21-3EDE-488E-9CBA-4F2F3C32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E0B4-7964-4537-9570-0856CA4C47EF}" type="datetimeFigureOut">
              <a:rPr lang="en-US" smtClean="0"/>
              <a:t>6/3/2012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21-3EDE-488E-9CBA-4F2F3C32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9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E0B4-7964-4537-9570-0856CA4C47EF}" type="datetimeFigureOut">
              <a:rPr lang="en-US" smtClean="0"/>
              <a:t>6/3/2012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21-3EDE-488E-9CBA-4F2F3C32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4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E0B4-7964-4537-9570-0856CA4C47EF}" type="datetimeFigureOut">
              <a:rPr lang="en-US" smtClean="0"/>
              <a:t>6/3/2012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21-3EDE-488E-9CBA-4F2F3C32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5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E0B4-7964-4537-9570-0856CA4C47EF}" type="datetimeFigureOut">
              <a:rPr lang="en-US" smtClean="0"/>
              <a:t>6/3/2012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21-3EDE-488E-9CBA-4F2F3C32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7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E0B4-7964-4537-9570-0856CA4C47EF}" type="datetimeFigureOut">
              <a:rPr lang="en-US" smtClean="0"/>
              <a:t>6/3/2012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21-3EDE-488E-9CBA-4F2F3C32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9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E0B4-7964-4537-9570-0856CA4C47EF}" type="datetimeFigureOut">
              <a:rPr lang="en-US" smtClean="0"/>
              <a:t>6/3/2012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21-3EDE-488E-9CBA-4F2F3C32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5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E0B4-7964-4537-9570-0856CA4C47EF}" type="datetimeFigureOut">
              <a:rPr lang="en-US" smtClean="0"/>
              <a:t>6/3/2012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21-3EDE-488E-9CBA-4F2F3C32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E0B4-7964-4537-9570-0856CA4C47EF}" type="datetimeFigureOut">
              <a:rPr lang="en-US" smtClean="0"/>
              <a:t>6/3/2012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21-3EDE-488E-9CBA-4F2F3C32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0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E0B4-7964-4537-9570-0856CA4C47EF}" type="datetimeFigureOut">
              <a:rPr lang="en-US" smtClean="0"/>
              <a:t>6/3/2012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21-3EDE-488E-9CBA-4F2F3C32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2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E0B4-7964-4537-9570-0856CA4C47EF}" type="datetimeFigureOut">
              <a:rPr lang="en-US" smtClean="0"/>
              <a:t>6/3/2012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21-3EDE-488E-9CBA-4F2F3C32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1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E0B4-7964-4537-9570-0856CA4C47EF}" type="datetimeFigureOut">
              <a:rPr lang="en-US" smtClean="0"/>
              <a:t>6/3/2012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4D221-3EDE-488E-9CBA-4F2F3C32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0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ewresearch.org/" TargetMode="External"/><Relationship Id="rId7" Type="http://schemas.openxmlformats.org/officeDocument/2006/relationships/hyperlink" Target="http://www.thedominoproject.com/" TargetMode="External"/><Relationship Id="rId2" Type="http://schemas.openxmlformats.org/officeDocument/2006/relationships/hyperlink" Target="http://stephenslighthous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fehacker.com/" TargetMode="External"/><Relationship Id="rId5" Type="http://schemas.openxmlformats.org/officeDocument/2006/relationships/hyperlink" Target="http://libraryrenewal.org/" TargetMode="External"/><Relationship Id="rId4" Type="http://schemas.openxmlformats.org/officeDocument/2006/relationships/hyperlink" Target="http://agnosticmaybe.wordpres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3400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Don’t </a:t>
            </a:r>
            <a:r>
              <a:rPr lang="en-US" sz="6000" dirty="0"/>
              <a:t>Fear the eBook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smtClean="0"/>
              <a:t>Ingram</a:t>
            </a:r>
            <a:endParaRPr lang="en-US" dirty="0"/>
          </a:p>
        </p:txBody>
      </p:sp>
      <p:pic>
        <p:nvPicPr>
          <p:cNvPr id="1026" name="Picture 2" descr="C:\Documents and Settings\RefDesk\Local Settings\Temporary Internet Files\Content.IE5\QECDT7XB\MP9004424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5" y="228600"/>
            <a:ext cx="8247185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01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Right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Publishers have created artificial barriers between devices </a:t>
            </a:r>
          </a:p>
          <a:p>
            <a:r>
              <a:rPr lang="en-US" dirty="0">
                <a:effectLst/>
              </a:rPr>
              <a:t>Artificial restrictions with use.</a:t>
            </a:r>
          </a:p>
          <a:p>
            <a:r>
              <a:rPr lang="en-US" dirty="0">
                <a:effectLst/>
              </a:rPr>
              <a:t>Pricing </a:t>
            </a:r>
            <a:r>
              <a:rPr lang="en-US" dirty="0" smtClean="0">
                <a:effectLst/>
              </a:rPr>
              <a:t>models </a:t>
            </a:r>
            <a:r>
              <a:rPr lang="en-US" dirty="0">
                <a:effectLst/>
              </a:rPr>
              <a:t>are undergoing change.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C:\Documents and Settings\RefDesk\Local Settings\Temporary Internet Files\Content.IE5\1U8SB1JX\MP9004331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1"/>
            <a:ext cx="3524865" cy="235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1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efDesk\Local Settings\Temporary Internet Files\Content.IE5\U9OYIV14\MP9004317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84" y="0"/>
            <a:ext cx="457423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1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How much time does the patron </a:t>
            </a:r>
            <a:r>
              <a:rPr lang="en-US" dirty="0" smtClean="0">
                <a:effectLst/>
              </a:rPr>
              <a:t>have?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How much time do you have to </a:t>
            </a:r>
            <a:r>
              <a:rPr lang="en-US" dirty="0" smtClean="0">
                <a:effectLst/>
              </a:rPr>
              <a:t>help?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Do you have a </a:t>
            </a:r>
            <a:r>
              <a:rPr lang="en-US" dirty="0" smtClean="0">
                <a:effectLst/>
              </a:rPr>
              <a:t>procedure/coverage?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Are you </a:t>
            </a:r>
            <a:r>
              <a:rPr lang="en-US" dirty="0" smtClean="0">
                <a:effectLst/>
              </a:rPr>
              <a:t>learning </a:t>
            </a:r>
            <a:r>
              <a:rPr lang="en-US" dirty="0">
                <a:effectLst/>
              </a:rPr>
              <a:t>this technology?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:\Documents and Settings\RefDesk\Local Settings\Temporary Internet Files\Content.IE5\1U8SB1JX\MP90043851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8" b="89975" l="7714" r="90000">
                        <a14:foregroundMark x1="28667" y1="27919" x2="22000" y2="36929"/>
                        <a14:foregroundMark x1="22286" y1="51523" x2="22286" y2="51523"/>
                        <a14:foregroundMark x1="38667" y1="72335" x2="38667" y2="72335"/>
                        <a14:foregroundMark x1="53143" y1="72843" x2="58095" y2="72843"/>
                        <a14:foregroundMark x1="68190" y1="69289" x2="69238" y2="66244"/>
                        <a14:foregroundMark x1="69429" y1="56345" x2="68667" y2="52919"/>
                        <a14:foregroundMark x1="64476" y1="43274" x2="63905" y2="42766"/>
                        <a14:foregroundMark x1="51048" y1="36168" x2="51048" y2="36168"/>
                        <a14:foregroundMark x1="34476" y1="28173" x2="34476" y2="28173"/>
                        <a14:foregroundMark x1="31143" y1="27284" x2="31143" y2="27284"/>
                        <a14:foregroundMark x1="41905" y1="46954" x2="52286" y2="47462"/>
                        <a14:foregroundMark x1="52286" y1="47208" x2="52286" y2="47208"/>
                        <a14:foregroundMark x1="24381" y1="68655" x2="22476" y2="64340"/>
                        <a14:foregroundMark x1="22000" y1="67893" x2="22095" y2="67259"/>
                        <a14:foregroundMark x1="21048" y1="65102" x2="18762" y2="56853"/>
                        <a14:foregroundMark x1="12571" y1="23985" x2="7714" y2="31472"/>
                        <a14:foregroundMark x1="82762" y1="67893" x2="86000" y2="56853"/>
                        <a14:foregroundMark x1="28613" y1="32429" x2="54122" y2="64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18626"/>
            <a:ext cx="4283670" cy="3214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9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efDesk\Local Settings\Temporary Internet Files\Content.IE5\1U8SB1JX\MP9004464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3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Which device do you have?</a:t>
            </a:r>
          </a:p>
          <a:p>
            <a:r>
              <a:rPr lang="en-US" dirty="0">
                <a:effectLst/>
              </a:rPr>
              <a:t>Is it tethered or free standing?</a:t>
            </a:r>
          </a:p>
          <a:p>
            <a:r>
              <a:rPr lang="en-US" dirty="0">
                <a:effectLst/>
              </a:rPr>
              <a:t>Do you have wireless?</a:t>
            </a:r>
          </a:p>
          <a:p>
            <a:r>
              <a:rPr lang="en-US" dirty="0" err="1" smtClean="0">
                <a:effectLst/>
              </a:rPr>
              <a:t>i</a:t>
            </a:r>
            <a:r>
              <a:rPr lang="en-US" dirty="0" err="1">
                <a:effectLst/>
              </a:rPr>
              <a:t>P</a:t>
            </a:r>
            <a:r>
              <a:rPr lang="en-US" dirty="0" err="1" smtClean="0">
                <a:effectLst/>
              </a:rPr>
              <a:t>ad</a:t>
            </a:r>
            <a:r>
              <a:rPr lang="en-US" dirty="0" smtClean="0">
                <a:effectLst/>
              </a:rPr>
              <a:t> vs. Android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vs. Nook vs. Kindle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5" name="Picture 2" descr="C:\Documents and Settings\RefDesk\Local Settings\Temporary Internet Files\Content.IE5\1U8SB1JX\MP9003413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90800"/>
            <a:ext cx="2609088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7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RefDesk\Local Settings\Temporary Internet Files\Content.IE5\U9OYIV14\MP9004431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738187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4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Software interface.</a:t>
            </a:r>
          </a:p>
          <a:p>
            <a:r>
              <a:rPr lang="en-US" dirty="0">
                <a:effectLst/>
              </a:rPr>
              <a:t>Password  and account information.</a:t>
            </a:r>
          </a:p>
          <a:p>
            <a:r>
              <a:rPr lang="en-US" dirty="0">
                <a:effectLst/>
              </a:rPr>
              <a:t>Amazon vs. Adobe.</a:t>
            </a:r>
          </a:p>
          <a:p>
            <a:endParaRPr lang="en-US" dirty="0"/>
          </a:p>
        </p:txBody>
      </p:sp>
      <p:pic>
        <p:nvPicPr>
          <p:cNvPr id="5" name="Picture 2" descr="C:\Documents and Settings\RefDesk\Local Settings\Temporary Internet Files\Content.IE5\U9OYIV14\MP900387957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3923944" cy="279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6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RefDesk\Local Settings\Temporary Internet Files\Content.IE5\1U8SB1JX\MP9004318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51321"/>
            <a:ext cx="7061317" cy="4755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6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effectLst/>
              </a:rPr>
              <a:t>How do we overcome these barriers</a:t>
            </a:r>
            <a:r>
              <a:rPr lang="en-US" dirty="0" smtClean="0">
                <a:effectLst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Instructions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Mentoring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Education</a:t>
            </a:r>
          </a:p>
          <a:p>
            <a:r>
              <a:rPr lang="en-US" dirty="0">
                <a:effectLst/>
              </a:rPr>
              <a:t>Experience</a:t>
            </a:r>
          </a:p>
          <a:p>
            <a:endParaRPr lang="en-US" dirty="0"/>
          </a:p>
        </p:txBody>
      </p:sp>
      <p:pic>
        <p:nvPicPr>
          <p:cNvPr id="4" name="Picture 2" descr="C:\Documents and Settings\RefDesk\Local Settings\Temporary Internet Files\Content.IE5\U9OYIV14\MP9004442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592830" cy="5382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8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RefDesk\Local Settings\Temporary Internet Files\Content.IE5\1U8SB1JX\MP9002278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602736" cy="5196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effectLst/>
              </a:rPr>
              <a:t>Instructions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>
                <a:effectLst/>
              </a:rPr>
              <a:t>What information do you hand the patron?</a:t>
            </a:r>
          </a:p>
          <a:p>
            <a:r>
              <a:rPr lang="en-US" dirty="0" smtClean="0">
                <a:effectLst/>
              </a:rPr>
              <a:t>One-on-One instructions?</a:t>
            </a:r>
          </a:p>
          <a:p>
            <a:r>
              <a:rPr lang="en-US" dirty="0" smtClean="0">
                <a:effectLst/>
              </a:rPr>
              <a:t>Tech coral?</a:t>
            </a:r>
          </a:p>
          <a:p>
            <a:r>
              <a:rPr lang="en-US" dirty="0" smtClean="0">
                <a:effectLst/>
              </a:rPr>
              <a:t>Classes?</a:t>
            </a: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1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effectLst/>
              </a:rPr>
              <a:t>According to the research, 19 percent of U.S. adults own </a:t>
            </a:r>
            <a:r>
              <a:rPr lang="en-US" sz="4000" dirty="0" err="1">
                <a:effectLst/>
              </a:rPr>
              <a:t>eReaders</a:t>
            </a:r>
            <a:r>
              <a:rPr lang="en-US" sz="4000" dirty="0">
                <a:effectLst/>
              </a:rPr>
              <a:t> and 19 percent of U.S. adults own tablets. While both markets were practically nonexistent in 2009, they have become a booming marketplace for publishers.”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423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Mentoring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Who is your library </a:t>
            </a:r>
            <a:r>
              <a:rPr lang="en-US" dirty="0" smtClean="0">
                <a:effectLst/>
              </a:rPr>
              <a:t>eBook </a:t>
            </a:r>
            <a:r>
              <a:rPr lang="en-US" dirty="0">
                <a:effectLst/>
              </a:rPr>
              <a:t>guru</a:t>
            </a:r>
            <a:r>
              <a:rPr lang="en-US" dirty="0" smtClean="0">
                <a:effectLst/>
              </a:rPr>
              <a:t>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>
                <a:effectLst/>
              </a:rPr>
              <a:t>Are they sharing</a:t>
            </a:r>
            <a:r>
              <a:rPr lang="en-US" sz="3200" dirty="0" smtClean="0">
                <a:effectLst/>
              </a:rPr>
              <a:t>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effectLst/>
              </a:rPr>
              <a:t>Are you asking?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effectLst/>
            </a:endParaRPr>
          </a:p>
        </p:txBody>
      </p:sp>
      <p:pic>
        <p:nvPicPr>
          <p:cNvPr id="4098" name="Picture 2" descr="C:\Documents and Settings\RefDesk\Local Settings\Temporary Internet Files\Content.IE5\1U8SB1JX\MP9004393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114800" cy="2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6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Blogs</a:t>
            </a:r>
          </a:p>
          <a:p>
            <a:r>
              <a:rPr lang="en-US" dirty="0" smtClean="0">
                <a:effectLst/>
              </a:rPr>
              <a:t>Articles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Interest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effectLst/>
            </a:endParaRPr>
          </a:p>
        </p:txBody>
      </p:sp>
      <p:pic>
        <p:nvPicPr>
          <p:cNvPr id="4" name="Picture 2" descr="C:\Documents and Settings\RefDesk\Local Settings\Temporary Internet Files\Content.IE5\U9OYIV14\MP9003858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64008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8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Buy </a:t>
            </a:r>
            <a:r>
              <a:rPr lang="en-US" dirty="0">
                <a:effectLst/>
              </a:rPr>
              <a:t>a device.</a:t>
            </a:r>
          </a:p>
          <a:p>
            <a:r>
              <a:rPr lang="en-US" dirty="0">
                <a:effectLst/>
              </a:rPr>
              <a:t>Have you library buy several.</a:t>
            </a:r>
          </a:p>
          <a:p>
            <a:r>
              <a:rPr lang="en-US" dirty="0">
                <a:effectLst/>
              </a:rPr>
              <a:t>Offer them to the patrons as </a:t>
            </a:r>
            <a:r>
              <a:rPr lang="en-US" dirty="0" smtClean="0">
                <a:effectLst/>
              </a:rPr>
              <a:t>loans.</a:t>
            </a:r>
            <a:endParaRPr lang="en-US" dirty="0">
              <a:effectLst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effectLst/>
            </a:endParaRPr>
          </a:p>
        </p:txBody>
      </p:sp>
      <p:pic>
        <p:nvPicPr>
          <p:cNvPr id="4" name="Picture 3" descr="C:\Documents and Settings\RefDesk\Local Settings\Temporary Internet Files\Content.IE5\1U8SB1JX\MP9003874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657600" cy="2609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0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RefDesk\Local Settings\Temporary Internet Files\Content.IE5\U9OYIV14\MP9004430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700588" cy="3431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effectLst/>
              </a:rPr>
              <a:t>Patrons and staff must have basic literacy in the following skills: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Computer </a:t>
            </a:r>
            <a:r>
              <a:rPr lang="en-US" dirty="0">
                <a:effectLst/>
              </a:rPr>
              <a:t>use</a:t>
            </a:r>
          </a:p>
          <a:p>
            <a:r>
              <a:rPr lang="en-US" dirty="0">
                <a:effectLst/>
              </a:rPr>
              <a:t>Web navigation</a:t>
            </a:r>
          </a:p>
          <a:p>
            <a:r>
              <a:rPr lang="en-US" dirty="0">
                <a:effectLst/>
              </a:rPr>
              <a:t>Checkout procedure</a:t>
            </a:r>
          </a:p>
          <a:p>
            <a:r>
              <a:rPr lang="en-US" dirty="0">
                <a:effectLst/>
              </a:rPr>
              <a:t>Navigating their specific device.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62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Will </a:t>
            </a:r>
            <a:r>
              <a:rPr lang="en-US" dirty="0">
                <a:effectLst/>
              </a:rPr>
              <a:t>libraries create their own </a:t>
            </a:r>
            <a:r>
              <a:rPr lang="en-US" dirty="0" smtClean="0">
                <a:effectLst/>
              </a:rPr>
              <a:t>eBooks?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Publishers are currently suing distributors.</a:t>
            </a:r>
          </a:p>
          <a:p>
            <a:r>
              <a:rPr lang="en-US" dirty="0">
                <a:effectLst/>
              </a:rPr>
              <a:t>Will DRM disappear?</a:t>
            </a:r>
          </a:p>
          <a:p>
            <a:r>
              <a:rPr lang="en-US" dirty="0">
                <a:effectLst/>
              </a:rPr>
              <a:t>What new technologies will we have to buy/understand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>
                <a:effectLst/>
              </a:rPr>
              <a:t>ILS vendors must work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with digital books.</a:t>
            </a:r>
          </a:p>
        </p:txBody>
      </p:sp>
      <p:pic>
        <p:nvPicPr>
          <p:cNvPr id="2050" name="Picture 2" descr="C:\Documents and Settings\RefDesk\Local Settings\Temporary Internet Files\Content.IE5\1U8SB1JX\MP9004014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88" y="4191000"/>
            <a:ext cx="3482474" cy="2320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4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3734"/>
            <a:ext cx="8229600" cy="39925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>
                <a:effectLst/>
              </a:rPr>
              <a:t>Our goal is to make patrons and staff self-sufficient reader of </a:t>
            </a:r>
            <a:r>
              <a:rPr lang="en-US" sz="4000" dirty="0" err="1">
                <a:effectLst/>
              </a:rPr>
              <a:t>ebooks</a:t>
            </a:r>
            <a:r>
              <a:rPr lang="en-US" sz="4000" dirty="0">
                <a:effectLst/>
              </a:rPr>
              <a:t>.</a:t>
            </a:r>
          </a:p>
        </p:txBody>
      </p:sp>
      <p:pic>
        <p:nvPicPr>
          <p:cNvPr id="4" name="Picture 3" descr="C:\Documents and Settings\RefDesk\Local Settings\Temporary Internet Files\Content.IE5\1U8SB1JX\MP9004394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79624"/>
            <a:ext cx="4419600" cy="321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5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Library’s goal is to promote literacy in any form.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RefDesk\Local Settings\Temporary Internet Files\Content.IE5\O3GZ3VBV\MP9004430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742950"/>
            <a:ext cx="810577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9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RefDesk\Local Settings\Temporary Internet Files\Content.IE5\QECDT7XB\MP9004430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742950"/>
            <a:ext cx="810577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RefDesk\Local Settings\Temporary Internet Files\Content.IE5\QECDT7XB\MP9004430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742950"/>
            <a:ext cx="8105775" cy="537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5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RefDesk\Local Settings\Temporary Internet Files\Content.IE5\U9OYIV14\MP9004430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742950"/>
            <a:ext cx="810577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21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The State of the Tablet and </a:t>
            </a:r>
            <a:r>
              <a:rPr lang="en-US" dirty="0" err="1">
                <a:effectLst/>
              </a:rPr>
              <a:t>Ereader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Market</a:t>
            </a:r>
            <a:endParaRPr lang="en-US" dirty="0"/>
          </a:p>
        </p:txBody>
      </p:sp>
      <p:pic>
        <p:nvPicPr>
          <p:cNvPr id="1026" name="Picture 2" descr="http://davidwarlick.com/graphicaday/wp-content/uploads021152/2012/05/tablet-s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4767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3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Fear</a:t>
            </a:r>
            <a:endParaRPr lang="en-US" dirty="0"/>
          </a:p>
        </p:txBody>
      </p:sp>
      <p:pic>
        <p:nvPicPr>
          <p:cNvPr id="4" name="Picture 2" descr="C:\Documents and Settings\RefDesk\Local Settings\Temporary Internet Files\Content.IE5\U9OYIV14\MP9004424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494891" cy="52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7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That which does not kill us, </a:t>
            </a:r>
            <a:br>
              <a:rPr lang="en-US" sz="4000" dirty="0" smtClean="0"/>
            </a:br>
            <a:r>
              <a:rPr lang="en-US" sz="4000" dirty="0" smtClean="0"/>
              <a:t>usually kills the next in line.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smtClean="0"/>
              <a:t>Any questions???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505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http://stephenslighthouse.com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http://pewresearch.org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http://agnosticmaybe.wordpress.com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http://libraryrenewal.org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http://lifehacker.com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http://www.thedominoproject.com/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701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Maybe we should be afraid of </a:t>
            </a:r>
            <a:r>
              <a:rPr lang="en-US" dirty="0" smtClean="0"/>
              <a:t>eBooks?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Documents and Settings\RefDesk\Local Settings\Temporary Internet Files\Content.IE5\U9OYIV14\MP900448408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02168" cy="5333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2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EBooks will kill the </a:t>
            </a:r>
            <a:r>
              <a:rPr lang="en-US" dirty="0" smtClean="0"/>
              <a:t>library?</a:t>
            </a:r>
            <a:endParaRPr lang="en-US" dirty="0"/>
          </a:p>
        </p:txBody>
      </p:sp>
      <p:pic>
        <p:nvPicPr>
          <p:cNvPr id="4" name="Picture 3" descr="C:\Documents and Settings\RefDesk\Local Settings\Temporary Internet Files\Content.IE5\O3GZ3VBV\MP900449083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508090" cy="450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27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Amazon has a monopoly on eBooks!</a:t>
            </a:r>
            <a:endParaRPr lang="en-US" dirty="0"/>
          </a:p>
        </p:txBody>
      </p:sp>
      <p:pic>
        <p:nvPicPr>
          <p:cNvPr id="4" name="Picture 3" descr="C:\Documents and Settings\RefDesk\Local Settings\Temporary Internet Files\Content.IE5\1U8SB1JX\MP9003874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24456"/>
            <a:ext cx="3657600" cy="2609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8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trapped behind a wall!</a:t>
            </a:r>
            <a:endParaRPr lang="en-US" dirty="0"/>
          </a:p>
        </p:txBody>
      </p:sp>
      <p:pic>
        <p:nvPicPr>
          <p:cNvPr id="4" name="Picture 2" descr="http://upload.wikimedia.org/wikipedia/commons/c/c4/The_brick_w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105400" cy="3829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4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But there is hope!</a:t>
            </a:r>
            <a:endParaRPr lang="en-US" dirty="0"/>
          </a:p>
        </p:txBody>
      </p:sp>
      <p:pic>
        <p:nvPicPr>
          <p:cNvPr id="7" name="Picture 3" descr="C:\Documents and Settings\RefDesk\Local Settings\Temporary Internet Files\Content.IE5\U9OYIV14\MP9004225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495800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0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effectLst/>
              </a:rPr>
              <a:t>What </a:t>
            </a:r>
            <a:r>
              <a:rPr lang="en-US" dirty="0" smtClean="0">
                <a:effectLst/>
              </a:rPr>
              <a:t>do we have to know to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climb the wall?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pPr lvl="1"/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DRM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Time</a:t>
            </a:r>
          </a:p>
          <a:p>
            <a:r>
              <a:rPr lang="en-US" dirty="0">
                <a:effectLst/>
              </a:rPr>
              <a:t>Hardware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Software</a:t>
            </a:r>
            <a:endParaRPr lang="en-US" dirty="0">
              <a:effectLst/>
            </a:endParaRPr>
          </a:p>
        </p:txBody>
      </p:sp>
      <p:pic>
        <p:nvPicPr>
          <p:cNvPr id="4" name="Picture 2" descr="C:\Documents and Settings\RefDesk\Local Settings\Temporary Internet Files\Content.IE5\QECDT7XB\MP90032118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61330"/>
            <a:ext cx="3523488" cy="4939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0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365</Words>
  <Application>Microsoft Office PowerPoint</Application>
  <PresentationFormat>On-screen Show (4:3)</PresentationFormat>
  <Paragraphs>78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Don’t Fear the eBook Stephen Ingram</vt:lpstr>
      <vt:lpstr>PowerPoint Presentation</vt:lpstr>
      <vt:lpstr>The State of the Tablet and Ereader Market</vt:lpstr>
      <vt:lpstr>Maybe we should be afraid of eBooks?</vt:lpstr>
      <vt:lpstr>EBooks will kill the library?</vt:lpstr>
      <vt:lpstr>Amazon has a monopoly on eBooks!</vt:lpstr>
      <vt:lpstr>We are trapped behind a wall!</vt:lpstr>
      <vt:lpstr>But there is hope!</vt:lpstr>
      <vt:lpstr>What do we have to know to  climb the wall?</vt:lpstr>
      <vt:lpstr>Digital Right Management</vt:lpstr>
      <vt:lpstr>PowerPoint Presentation</vt:lpstr>
      <vt:lpstr>Time</vt:lpstr>
      <vt:lpstr>PowerPoint Presentation</vt:lpstr>
      <vt:lpstr>Hardware</vt:lpstr>
      <vt:lpstr>PowerPoint Presentation</vt:lpstr>
      <vt:lpstr>Software</vt:lpstr>
      <vt:lpstr>PowerPoint Presentation</vt:lpstr>
      <vt:lpstr>How do we overcome these barriers?</vt:lpstr>
      <vt:lpstr>Instructions </vt:lpstr>
      <vt:lpstr>Mentoring</vt:lpstr>
      <vt:lpstr>Education</vt:lpstr>
      <vt:lpstr>Experience</vt:lpstr>
      <vt:lpstr>Patrons and staff must have basic literacy in the following skills:</vt:lpstr>
      <vt:lpstr>The Future</vt:lpstr>
      <vt:lpstr>PowerPoint Presentation</vt:lpstr>
      <vt:lpstr>The Library’s goal is to promote literacy in any form.</vt:lpstr>
      <vt:lpstr>PowerPoint Presentation</vt:lpstr>
      <vt:lpstr>PowerPoint Presentation</vt:lpstr>
      <vt:lpstr>PowerPoint Presentation</vt:lpstr>
      <vt:lpstr>Don’t Fear</vt:lpstr>
      <vt:lpstr>PowerPoint Presentation</vt:lpstr>
      <vt:lpstr>notes</vt:lpstr>
    </vt:vector>
  </TitlesOfParts>
  <Company>Northport-East Northport Public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Northport-East Northport Public Library</dc:creator>
  <cp:lastModifiedBy>Northport-East Northport Public Library</cp:lastModifiedBy>
  <cp:revision>61</cp:revision>
  <cp:lastPrinted>2012-06-03T16:59:07Z</cp:lastPrinted>
  <dcterms:created xsi:type="dcterms:W3CDTF">2012-05-17T23:06:05Z</dcterms:created>
  <dcterms:modified xsi:type="dcterms:W3CDTF">2012-06-03T18:18:18Z</dcterms:modified>
</cp:coreProperties>
</file>