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1" r:id="rId1"/>
    <p:sldMasterId id="2147484573" r:id="rId2"/>
  </p:sldMasterIdLst>
  <p:notesMasterIdLst>
    <p:notesMasterId r:id="rId20"/>
  </p:notesMasterIdLst>
  <p:handoutMasterIdLst>
    <p:handoutMasterId r:id="rId21"/>
  </p:handoutMasterIdLst>
  <p:sldIdLst>
    <p:sldId id="552" r:id="rId3"/>
    <p:sldId id="625" r:id="rId4"/>
    <p:sldId id="643" r:id="rId5"/>
    <p:sldId id="644" r:id="rId6"/>
    <p:sldId id="645" r:id="rId7"/>
    <p:sldId id="652" r:id="rId8"/>
    <p:sldId id="642" r:id="rId9"/>
    <p:sldId id="640" r:id="rId10"/>
    <p:sldId id="568" r:id="rId11"/>
    <p:sldId id="641" r:id="rId12"/>
    <p:sldId id="263" r:id="rId13"/>
    <p:sldId id="651" r:id="rId14"/>
    <p:sldId id="646" r:id="rId15"/>
    <p:sldId id="647" r:id="rId16"/>
    <p:sldId id="648" r:id="rId17"/>
    <p:sldId id="649" r:id="rId18"/>
    <p:sldId id="650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936"/>
    <a:srgbClr val="FF0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22" autoAdjust="0"/>
    <p:restoredTop sz="91383" autoAdjust="0"/>
  </p:normalViewPr>
  <p:slideViewPr>
    <p:cSldViewPr>
      <p:cViewPr varScale="1">
        <p:scale>
          <a:sx n="132" d="100"/>
          <a:sy n="132" d="100"/>
        </p:scale>
        <p:origin x="92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3654275-A7B7-1C45-BA70-9645F1539D6A}" type="datetimeFigureOut">
              <a:rPr lang="en-US"/>
              <a:pPr>
                <a:defRPr/>
              </a:pPr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5A26278-9E9C-1B43-993F-651979CB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97BECBA-B419-F84A-ADCA-C67949D786CC}" type="datetimeFigureOut">
              <a:rPr lang="en-US"/>
              <a:pPr>
                <a:defRPr/>
              </a:pPr>
              <a:t>11/6/18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0888753-CC19-BC45-9EE4-49B5B110D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13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88753-CC19-BC45-9EE4-49B5B110DA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9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Besides kidney transplantation and taking care of your DM</a:t>
            </a:r>
            <a:r>
              <a:rPr lang="en-US" baseline="0" dirty="0"/>
              <a:t> and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88753-CC19-BC45-9EE4-49B5B110DA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4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7184-F500-514E-86AA-50CA1673F4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6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DFE9B-9E66-D149-B91A-1CE53DD683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8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F65AB-34FF-404C-B824-64B4AB7ED1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9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0A0D2-3740-C347-99C9-13CC73DC6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7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 dirty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 dirty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3366"/>
                </a:solidFill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74DFE9B-9E66-D149-B91A-1CE53DD683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34264-A66A-CF41-952D-525C83D2C78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9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6235-B237-AF4A-BEE7-7A48D33E73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9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4F1F-D698-FD42-8E55-C21CDAA209E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61FE4-4270-D347-BBB6-A91A1F4505C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58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553A2-0CB2-0F4A-A647-88D56DFDA1A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24CF5-7E16-9140-A289-6E0BD7A8B1E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72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1F0F6-887F-294A-B4F3-86B4A4F7845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6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34264-A66A-CF41-952D-525C83D2C7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39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93A3-F828-4F47-8137-4995FEA66AB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82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F65AB-34FF-404C-B824-64B4AB7ED1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38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0A0D2-3740-C347-99C9-13CC73DC67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1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16235-B237-AF4A-BEE7-7A48D33E73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3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84F1F-D698-FD42-8E55-C21CDAA209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1FE4-4270-D347-BBB6-A91A1F450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553A2-0CB2-0F4A-A647-88D56DFDA1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24CF5-7E16-9140-A289-6E0BD7A8B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1F0F6-887F-294A-B4F3-86B4A4F784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1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B93A3-F828-4F47-8137-4995FEA66A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EEF744-2E59-1D4C-8E0D-A614AD5C80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EEF744-2E59-1D4C-8E0D-A614AD5C80E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7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ubtitle 1"/>
          <p:cNvSpPr>
            <a:spLocks noGrp="1"/>
          </p:cNvSpPr>
          <p:nvPr>
            <p:ph type="subTitle" idx="1"/>
          </p:nvPr>
        </p:nvSpPr>
        <p:spPr>
          <a:xfrm>
            <a:off x="4648200" y="2819400"/>
            <a:ext cx="3810000" cy="197485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endParaRPr lang="en-US" sz="2000" i="1" dirty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US" sz="2000" i="1" dirty="0">
                <a:latin typeface="Arial" charset="0"/>
              </a:rPr>
              <a:t>Sandeep K. Mallipattu</a:t>
            </a:r>
          </a:p>
          <a:p>
            <a:pPr>
              <a:buFont typeface="Wingdings" charset="0"/>
              <a:buNone/>
            </a:pPr>
            <a:r>
              <a:rPr lang="en-US" sz="2000" i="1" dirty="0">
                <a:latin typeface="Arial" charset="0"/>
              </a:rPr>
              <a:t>Stony Brook Medicine</a:t>
            </a:r>
          </a:p>
          <a:p>
            <a:pPr>
              <a:buFont typeface="Wingdings" charset="0"/>
              <a:buNone/>
            </a:pPr>
            <a:r>
              <a:rPr lang="en-US" sz="2000" i="1" dirty="0">
                <a:latin typeface="Arial" charset="0"/>
              </a:rPr>
              <a:t>Medicine/Nephrology</a:t>
            </a:r>
          </a:p>
          <a:p>
            <a:pPr>
              <a:buFont typeface="Wingdings" charset="0"/>
              <a:buNone/>
            </a:pPr>
            <a:r>
              <a:rPr lang="en-US" sz="2000" i="1" dirty="0">
                <a:latin typeface="Arial" charset="0"/>
              </a:rPr>
              <a:t>November 6, 2018</a:t>
            </a:r>
          </a:p>
        </p:txBody>
      </p:sp>
      <p:sp>
        <p:nvSpPr>
          <p:cNvPr id="39938" name="Title 2"/>
          <p:cNvSpPr>
            <a:spLocks noGrp="1"/>
          </p:cNvSpPr>
          <p:nvPr>
            <p:ph type="ctrTitle" sz="quarter"/>
          </p:nvPr>
        </p:nvSpPr>
        <p:spPr>
          <a:xfrm>
            <a:off x="609600" y="990600"/>
            <a:ext cx="7924800" cy="1905000"/>
          </a:xfrm>
        </p:spPr>
        <p:txBody>
          <a:bodyPr/>
          <a:lstStyle/>
          <a:p>
            <a:pPr algn="l"/>
            <a:r>
              <a:rPr lang="en-US" sz="4000" dirty="0"/>
              <a:t>Chronic Kidney Disease</a:t>
            </a: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229600" y="76200"/>
            <a:ext cx="762000" cy="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3"/>
    </mc:Choice>
    <mc:Fallback xmlns="">
      <p:transition xmlns:p14="http://schemas.microsoft.com/office/powerpoint/2010/main" spd="slow" advTm="209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696200" cy="577215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376971" y="0"/>
            <a:ext cx="762000" cy="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7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A4D6-D9E8-2444-9545-661FC3D7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CKD and ESRD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408D4-A7F7-0242-BE79-0DAE48938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7696199" cy="4495800"/>
          </a:xfrm>
        </p:spPr>
        <p:txBody>
          <a:bodyPr/>
          <a:lstStyle/>
          <a:p>
            <a:r>
              <a:rPr lang="en-US" sz="1800" b="1" dirty="0"/>
              <a:t>CKD prevalence (United States) </a:t>
            </a:r>
            <a:r>
              <a:rPr lang="en-US" sz="1800" dirty="0"/>
              <a:t>~ 15% (30 million Americans)</a:t>
            </a:r>
          </a:p>
          <a:p>
            <a:endParaRPr lang="en-US" sz="1200" dirty="0"/>
          </a:p>
          <a:p>
            <a:r>
              <a:rPr lang="en-US" sz="1800" b="1" dirty="0"/>
              <a:t>Medicare ~ $98 billion on CKD (20%)</a:t>
            </a:r>
          </a:p>
          <a:p>
            <a:pPr lvl="1"/>
            <a:r>
              <a:rPr lang="en-US" sz="1600" dirty="0"/>
              <a:t>$34 billion for ESRD on dialysis</a:t>
            </a:r>
            <a:endParaRPr lang="en-US" sz="1800" dirty="0"/>
          </a:p>
          <a:p>
            <a:endParaRPr lang="en-US" sz="1200" dirty="0"/>
          </a:p>
          <a:p>
            <a:r>
              <a:rPr lang="en-US" sz="1800" b="1" dirty="0"/>
              <a:t>ESRD burden in NY state (CMS): </a:t>
            </a:r>
          </a:p>
          <a:p>
            <a:pPr lvl="1"/>
            <a:r>
              <a:rPr lang="en-US" sz="1600" dirty="0"/>
              <a:t>Prevalence ~ 44,000</a:t>
            </a:r>
          </a:p>
          <a:p>
            <a:pPr lvl="1"/>
            <a:r>
              <a:rPr lang="en-US" sz="1600" dirty="0"/>
              <a:t>Incidence ~ 7500 per year</a:t>
            </a:r>
          </a:p>
          <a:p>
            <a:pPr lvl="1"/>
            <a:r>
              <a:rPr lang="en-US" sz="1600" dirty="0"/>
              <a:t>Admission rate ~ 1459 per 1000 patient years</a:t>
            </a:r>
          </a:p>
          <a:p>
            <a:endParaRPr lang="en-US" sz="1200" dirty="0"/>
          </a:p>
          <a:p>
            <a:r>
              <a:rPr lang="en-US" sz="1800" b="1" dirty="0"/>
              <a:t>ESRD burden in Suffolk County (CMS): </a:t>
            </a:r>
          </a:p>
          <a:p>
            <a:pPr lvl="1"/>
            <a:r>
              <a:rPr lang="en-US" sz="1600" dirty="0"/>
              <a:t>Prevalence ~ 6.8%</a:t>
            </a:r>
          </a:p>
          <a:p>
            <a:pPr lvl="1"/>
            <a:r>
              <a:rPr lang="en-US" sz="1600" dirty="0"/>
              <a:t>Incidence ~ 550 - 575 per year</a:t>
            </a:r>
          </a:p>
          <a:p>
            <a:pPr lvl="1"/>
            <a:r>
              <a:rPr lang="en-US" sz="1600" dirty="0"/>
              <a:t>Admission rate ~ 1603 per 1000 patient years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5B8FB-29E6-F344-ABF2-B39007F1BC93}"/>
              </a:ext>
            </a:extLst>
          </p:cNvPr>
          <p:cNvSpPr txBox="1"/>
          <p:nvPr/>
        </p:nvSpPr>
        <p:spPr>
          <a:xfrm>
            <a:off x="7806855" y="6340498"/>
            <a:ext cx="132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4"/>
                </a:solidFill>
              </a:rPr>
              <a:t>CDC</a:t>
            </a:r>
          </a:p>
          <a:p>
            <a:r>
              <a:rPr lang="en-US" sz="1000" i="1" dirty="0">
                <a:solidFill>
                  <a:schemeClr val="accent4"/>
                </a:solidFill>
              </a:rPr>
              <a:t>USRDS (2015) data</a:t>
            </a:r>
          </a:p>
        </p:txBody>
      </p:sp>
      <p:pic>
        <p:nvPicPr>
          <p:cNvPr id="13" name="Picture 12" descr="image.jpg">
            <a:extLst>
              <a:ext uri="{FF2B5EF4-FFF2-40B4-BE49-F238E27FC236}">
                <a16:creationId xmlns:a16="http://schemas.microsoft.com/office/drawing/2014/main" id="{87A7AA72-F12F-7040-99A1-632542A32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311980" y="76201"/>
            <a:ext cx="804354" cy="6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3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376971" y="0"/>
            <a:ext cx="762000" cy="649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816161-52D9-3649-ADB8-B91F349E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4572495" cy="3363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F9B11-2EEF-E346-A3C3-7A8BBF13E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4877295" y="803914"/>
            <a:ext cx="1896066" cy="1634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7F8A4-B669-EA49-884B-E969BE2FADA3}"/>
              </a:ext>
            </a:extLst>
          </p:cNvPr>
          <p:cNvSpPr txBox="1"/>
          <p:nvPr/>
        </p:nvSpPr>
        <p:spPr>
          <a:xfrm>
            <a:off x="7806855" y="6340498"/>
            <a:ext cx="132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4"/>
                </a:solidFill>
              </a:rPr>
              <a:t>CDC</a:t>
            </a:r>
          </a:p>
          <a:p>
            <a:r>
              <a:rPr lang="en-US" sz="1000" i="1" dirty="0">
                <a:solidFill>
                  <a:schemeClr val="accent4"/>
                </a:solidFill>
              </a:rPr>
              <a:t>USRDS (2015)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9B6973-9051-A84C-A67A-96BDC193E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725" y="2814402"/>
            <a:ext cx="4572000" cy="37601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38669D-A23A-4E47-9529-4F558730A440}"/>
              </a:ext>
            </a:extLst>
          </p:cNvPr>
          <p:cNvSpPr/>
          <p:nvPr/>
        </p:nvSpPr>
        <p:spPr>
          <a:xfrm>
            <a:off x="3200400" y="4495800"/>
            <a:ext cx="4572000" cy="400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3154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3F61-396D-CA47-B9A4-1C05C423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I at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3333F-4E6F-F249-8930-B0E5C6AF9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&gt; 60 years</a:t>
            </a:r>
          </a:p>
          <a:p>
            <a:r>
              <a:rPr lang="en-US" dirty="0"/>
              <a:t>Family History of CKD</a:t>
            </a:r>
          </a:p>
          <a:p>
            <a:r>
              <a:rPr lang="en-US" dirty="0"/>
              <a:t>History of Diabetes and/or High Blood Pressure </a:t>
            </a:r>
          </a:p>
          <a:p>
            <a:r>
              <a:rPr lang="en-US" dirty="0"/>
              <a:t>Genetic:</a:t>
            </a:r>
          </a:p>
          <a:p>
            <a:pPr lvl="1"/>
            <a:r>
              <a:rPr lang="en-US" dirty="0"/>
              <a:t>African Americans</a:t>
            </a:r>
          </a:p>
          <a:p>
            <a:pPr lvl="1"/>
            <a:r>
              <a:rPr lang="en-US" dirty="0"/>
              <a:t>Hispanic Americans</a:t>
            </a:r>
          </a:p>
        </p:txBody>
      </p:sp>
    </p:spTree>
    <p:extLst>
      <p:ext uri="{BB962C8B-B14F-4D97-AF65-F5344CB8AC3E}">
        <p14:creationId xmlns:p14="http://schemas.microsoft.com/office/powerpoint/2010/main" val="34726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7933-50C2-C749-B2FF-E56C13D5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check if I’m at risk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E196-1B15-0A4E-AF95-B098D1531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Urine analysis</a:t>
            </a:r>
          </a:p>
          <a:p>
            <a:pPr lvl="1"/>
            <a:r>
              <a:rPr lang="en-US" dirty="0"/>
              <a:t>Measures protein</a:t>
            </a:r>
          </a:p>
          <a:p>
            <a:r>
              <a:rPr lang="en-US" dirty="0"/>
              <a:t>Annual Blood Test for Creatinine:</a:t>
            </a:r>
          </a:p>
          <a:p>
            <a:pPr lvl="1"/>
            <a:r>
              <a:rPr lang="en-US" dirty="0"/>
              <a:t>Measures GFR</a:t>
            </a:r>
          </a:p>
        </p:txBody>
      </p:sp>
    </p:spTree>
    <p:extLst>
      <p:ext uri="{BB962C8B-B14F-4D97-AF65-F5344CB8AC3E}">
        <p14:creationId xmlns:p14="http://schemas.microsoft.com/office/powerpoint/2010/main" val="357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2E66-2541-2340-AD04-75AE6BA7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prevent Kidney Disease?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C098-8F3D-664F-BF40-6B3609E5C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urine and blood test</a:t>
            </a:r>
          </a:p>
          <a:p>
            <a:r>
              <a:rPr lang="en-US" dirty="0"/>
              <a:t>Remind your primary care doctor</a:t>
            </a:r>
          </a:p>
          <a:p>
            <a:r>
              <a:rPr lang="en-US" dirty="0"/>
              <a:t>Eat healthy</a:t>
            </a:r>
          </a:p>
          <a:p>
            <a:pPr lvl="1"/>
            <a:r>
              <a:rPr lang="en-US" dirty="0"/>
              <a:t>Reduce excess carbs and protein</a:t>
            </a:r>
          </a:p>
          <a:p>
            <a:pPr lvl="1"/>
            <a:r>
              <a:rPr lang="en-US" dirty="0"/>
              <a:t>Reduce excess salt</a:t>
            </a:r>
          </a:p>
          <a:p>
            <a:r>
              <a:rPr lang="en-US" dirty="0"/>
              <a:t>Avoid certain pain medications</a:t>
            </a:r>
          </a:p>
          <a:p>
            <a:pPr lvl="1"/>
            <a:r>
              <a:rPr lang="en-US" dirty="0"/>
              <a:t>Non-steroidal anti-inflammatory agents (NSAIDS)</a:t>
            </a:r>
          </a:p>
        </p:txBody>
      </p:sp>
    </p:spTree>
    <p:extLst>
      <p:ext uri="{BB962C8B-B14F-4D97-AF65-F5344CB8AC3E}">
        <p14:creationId xmlns:p14="http://schemas.microsoft.com/office/powerpoint/2010/main" val="174105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8440-4628-9345-AE5B-282684B8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Stones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8570-79ED-9749-BAAE-B79AE33EE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History of Kidney Stones</a:t>
            </a:r>
          </a:p>
          <a:p>
            <a:r>
              <a:rPr lang="en-US" dirty="0"/>
              <a:t>Dehydration (occupations with limited access to water)</a:t>
            </a:r>
          </a:p>
          <a:p>
            <a:r>
              <a:rPr lang="en-US" dirty="0"/>
              <a:t>Diet (excess red meats, shellfish)</a:t>
            </a:r>
          </a:p>
          <a:p>
            <a:endParaRPr lang="en-US" dirty="0"/>
          </a:p>
          <a:p>
            <a:r>
              <a:rPr lang="en-US" dirty="0"/>
              <a:t>Most stones are not from excess calcium!!!</a:t>
            </a:r>
          </a:p>
        </p:txBody>
      </p:sp>
    </p:spTree>
    <p:extLst>
      <p:ext uri="{BB962C8B-B14F-4D97-AF65-F5344CB8AC3E}">
        <p14:creationId xmlns:p14="http://schemas.microsoft.com/office/powerpoint/2010/main" val="93085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D83F-3A33-7B41-8ED7-A5F969AE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 see us for an evaluation!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FDB08-7381-B34C-AC20-F344A4C8D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9" y="2445026"/>
            <a:ext cx="4161786" cy="3269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E5A4F-7CA3-7049-9788-D55DCA0D2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8400"/>
            <a:ext cx="3835400" cy="32766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18542F-8699-6D4B-ABC0-9A1A84692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5867400"/>
            <a:ext cx="48768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Appointment: 631-444-0580</a:t>
            </a:r>
          </a:p>
        </p:txBody>
      </p:sp>
    </p:spTree>
    <p:extLst>
      <p:ext uri="{BB962C8B-B14F-4D97-AF65-F5344CB8AC3E}">
        <p14:creationId xmlns:p14="http://schemas.microsoft.com/office/powerpoint/2010/main" val="261479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376971" y="0"/>
            <a:ext cx="762000" cy="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5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9B4C-F689-EC45-ABD7-4A2AD2A9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DFE9-C904-B445-91EE-7EC6A85B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 200 Liters of blood</a:t>
            </a:r>
          </a:p>
          <a:p>
            <a:r>
              <a:rPr lang="en-US" dirty="0"/>
              <a:t>Removal of Waste</a:t>
            </a:r>
          </a:p>
          <a:p>
            <a:r>
              <a:rPr lang="en-US" dirty="0"/>
              <a:t>Balance fluids and minerals</a:t>
            </a:r>
          </a:p>
          <a:p>
            <a:r>
              <a:rPr lang="en-US" dirty="0"/>
              <a:t>Regulate Blood Pressure</a:t>
            </a:r>
          </a:p>
          <a:p>
            <a:r>
              <a:rPr lang="en-US" dirty="0"/>
              <a:t>Bone health</a:t>
            </a:r>
          </a:p>
          <a:p>
            <a:r>
              <a:rPr lang="en-US" dirty="0"/>
              <a:t>Hormone balance</a:t>
            </a:r>
          </a:p>
          <a:p>
            <a:r>
              <a:rPr lang="en-US" dirty="0"/>
              <a:t>Make Red Blood Cells</a:t>
            </a:r>
          </a:p>
        </p:txBody>
      </p:sp>
      <p:pic>
        <p:nvPicPr>
          <p:cNvPr id="4" name="Picture 3" descr="image.jpg">
            <a:extLst>
              <a:ext uri="{FF2B5EF4-FFF2-40B4-BE49-F238E27FC236}">
                <a16:creationId xmlns:a16="http://schemas.microsoft.com/office/drawing/2014/main" id="{51658E96-BED7-F745-912D-52570D38D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376971" y="0"/>
            <a:ext cx="762000" cy="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4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9B4C-F689-EC45-ABD7-4A2AD2A9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Damage can lead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DFE9-C904-B445-91EE-7EC6A85B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Heart Disease</a:t>
            </a:r>
          </a:p>
          <a:p>
            <a:r>
              <a:rPr lang="en-US" dirty="0"/>
              <a:t>High Blood Pressure</a:t>
            </a:r>
          </a:p>
          <a:p>
            <a:r>
              <a:rPr lang="en-US" dirty="0"/>
              <a:t>Bone Disease</a:t>
            </a:r>
          </a:p>
          <a:p>
            <a:r>
              <a:rPr lang="en-US" dirty="0"/>
              <a:t>Anemia</a:t>
            </a:r>
          </a:p>
          <a:p>
            <a:r>
              <a:rPr lang="en-US" dirty="0"/>
              <a:t>Nerve damage</a:t>
            </a:r>
          </a:p>
          <a:p>
            <a:r>
              <a:rPr lang="en-US" dirty="0"/>
              <a:t>Weakness </a:t>
            </a:r>
          </a:p>
          <a:p>
            <a:r>
              <a:rPr lang="en-US" dirty="0"/>
              <a:t>Reduced urine output</a:t>
            </a:r>
          </a:p>
        </p:txBody>
      </p:sp>
      <p:pic>
        <p:nvPicPr>
          <p:cNvPr id="4" name="Picture 3" descr="image.jpg">
            <a:extLst>
              <a:ext uri="{FF2B5EF4-FFF2-40B4-BE49-F238E27FC236}">
                <a16:creationId xmlns:a16="http://schemas.microsoft.com/office/drawing/2014/main" id="{CBA839CD-CF4A-E341-A284-446A8B8E5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376971" y="0"/>
            <a:ext cx="762000" cy="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3B2C-DDDF-FD4A-8BF1-E83EC3FF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Kidney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CC76-0D07-E84B-8B5E-CB19FECA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Underdiagnosed</a:t>
            </a:r>
          </a:p>
          <a:p>
            <a:r>
              <a:rPr lang="en-US" dirty="0"/>
              <a:t>Silent Disease till late stages</a:t>
            </a:r>
          </a:p>
        </p:txBody>
      </p:sp>
      <p:pic>
        <p:nvPicPr>
          <p:cNvPr id="4" name="Picture 3" descr="image.jpg">
            <a:extLst>
              <a:ext uri="{FF2B5EF4-FFF2-40B4-BE49-F238E27FC236}">
                <a16:creationId xmlns:a16="http://schemas.microsoft.com/office/drawing/2014/main" id="{B5F10D5F-F9BF-704F-818D-6462B6424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376971" y="0"/>
            <a:ext cx="762000" cy="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2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69BDD2-01C1-B542-B433-F2673CBA4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6858000" cy="6281928"/>
          </a:xfrm>
          <a:prstGeom prst="rect">
            <a:avLst/>
          </a:prstGeom>
        </p:spPr>
      </p:pic>
      <p:pic>
        <p:nvPicPr>
          <p:cNvPr id="5" name="Picture 4" descr="image.jpg">
            <a:extLst>
              <a:ext uri="{FF2B5EF4-FFF2-40B4-BE49-F238E27FC236}">
                <a16:creationId xmlns:a16="http://schemas.microsoft.com/office/drawing/2014/main" id="{0C8A5E9F-DC9C-E941-8B70-E56E760ED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376971" y="0"/>
            <a:ext cx="762000" cy="649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93462-3886-DB41-85BB-5C1B06906987}"/>
              </a:ext>
            </a:extLst>
          </p:cNvPr>
          <p:cNvSpPr txBox="1"/>
          <p:nvPr/>
        </p:nvSpPr>
        <p:spPr>
          <a:xfrm>
            <a:off x="7716914" y="6457890"/>
            <a:ext cx="132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4"/>
                </a:solidFill>
              </a:rPr>
              <a:t>National Kidney Foundation</a:t>
            </a:r>
          </a:p>
        </p:txBody>
      </p:sp>
    </p:spTree>
    <p:extLst>
      <p:ext uri="{BB962C8B-B14F-4D97-AF65-F5344CB8AC3E}">
        <p14:creationId xmlns:p14="http://schemas.microsoft.com/office/powerpoint/2010/main" val="229154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702A-CFDB-BA4B-BCED-254F52C7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Causes of CKD worldwide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6C931-1B74-C343-A61D-D349BCDD8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Diabetes</a:t>
            </a:r>
          </a:p>
          <a:p>
            <a:r>
              <a:rPr lang="en-US" dirty="0"/>
              <a:t>Hypertension</a:t>
            </a:r>
          </a:p>
        </p:txBody>
      </p:sp>
      <p:pic>
        <p:nvPicPr>
          <p:cNvPr id="4" name="Picture 3" descr="image.jpg">
            <a:extLst>
              <a:ext uri="{FF2B5EF4-FFF2-40B4-BE49-F238E27FC236}">
                <a16:creationId xmlns:a16="http://schemas.microsoft.com/office/drawing/2014/main" id="{82192436-3D76-264A-B670-7BCEC9240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376971" y="0"/>
            <a:ext cx="762000" cy="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47800"/>
            <a:ext cx="3962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4114800" cy="3429000"/>
          </a:xfrm>
          <a:prstGeom prst="rect">
            <a:avLst/>
          </a:prstGeom>
        </p:spPr>
      </p:pic>
      <p:pic>
        <p:nvPicPr>
          <p:cNvPr id="8" name="Picture 7" descr="im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382000" y="14024"/>
            <a:ext cx="762000" cy="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/>
              <a:t>Chronic Kidney Disease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76800" y="4191000"/>
            <a:ext cx="40386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>
                <a:latin typeface="Arial"/>
                <a:cs typeface="Arial"/>
              </a:rPr>
              <a:t>~ 20% yearly mortality on dialysis</a:t>
            </a:r>
          </a:p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6.2% of Medicare budget ($34 billion)</a:t>
            </a:r>
          </a:p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No sustainable therapies to prevent/reverse kidney disease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75495" y="6550223"/>
            <a:ext cx="12759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 dirty="0" err="1"/>
              <a:t>USRDS</a:t>
            </a:r>
            <a:r>
              <a:rPr lang="en-US" sz="1400" i="1" dirty="0"/>
              <a:t> 2016</a:t>
            </a:r>
          </a:p>
        </p:txBody>
      </p:sp>
      <p:pic>
        <p:nvPicPr>
          <p:cNvPr id="10" name="Picture 9" descr="im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3881"/>
          <a:stretch/>
        </p:blipFill>
        <p:spPr>
          <a:xfrm>
            <a:off x="8460975" y="27246"/>
            <a:ext cx="683025" cy="58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3352800" cy="2514600"/>
          </a:xfrm>
          <a:prstGeom prst="rect">
            <a:avLst/>
          </a:prstGeom>
        </p:spPr>
      </p:pic>
      <p:pic>
        <p:nvPicPr>
          <p:cNvPr id="12" name="Picture 2" descr="E:\Analysis\ADR\2016\Chapter\CKD\c03_MorbMort\Figures_Tables\Most_Current\PNG 300 Powerpoint\v1_c03_MorbMort_f02_3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90" y="993663"/>
            <a:ext cx="3907710" cy="266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:\Analysis\ADR\2016\Chapter\CKD\c06_MedExp\Figures_Tables\Most_Current\300 ppi Powerpoint\v1_c06_MedExp_f03_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219164" cy="2097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1"/>
    </mc:Choice>
    <mc:Fallback xmlns="">
      <p:transition xmlns:p14="http://schemas.microsoft.com/office/powerpoint/2010/main" spd="slow" advTm="4127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een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42412</TotalTime>
  <Words>356</Words>
  <Application>Microsoft Macintosh PowerPoint</Application>
  <PresentationFormat>On-screen Show (4:3)</PresentationFormat>
  <Paragraphs>90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Wingdings</vt:lpstr>
      <vt:lpstr>Office Theme</vt:lpstr>
      <vt:lpstr>green</vt:lpstr>
      <vt:lpstr>Chronic Kidney Disease</vt:lpstr>
      <vt:lpstr>Disclosures</vt:lpstr>
      <vt:lpstr>Kidney Function</vt:lpstr>
      <vt:lpstr>Kidney Damage can lead to:</vt:lpstr>
      <vt:lpstr>Early Kidney Damage</vt:lpstr>
      <vt:lpstr>PowerPoint Presentation</vt:lpstr>
      <vt:lpstr>Main Causes of CKD worldwide</vt:lpstr>
      <vt:lpstr>PowerPoint Presentation</vt:lpstr>
      <vt:lpstr>Chronic Kidney Disease</vt:lpstr>
      <vt:lpstr>PowerPoint Presentation</vt:lpstr>
      <vt:lpstr>Need for CKD and ESRD care</vt:lpstr>
      <vt:lpstr>PowerPoint Presentation</vt:lpstr>
      <vt:lpstr>Am I at risk?</vt:lpstr>
      <vt:lpstr>How do I check if I’m at risk </vt:lpstr>
      <vt:lpstr>How to prevent Kidney Disease?</vt:lpstr>
      <vt:lpstr>Kidney Stones Risk Factors</vt:lpstr>
      <vt:lpstr>Come see us for an evaluation!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</dc:creator>
  <cp:lastModifiedBy>Mallipattu, Sandeep</cp:lastModifiedBy>
  <cp:revision>1117</cp:revision>
  <cp:lastPrinted>2014-05-12T17:11:34Z</cp:lastPrinted>
  <dcterms:created xsi:type="dcterms:W3CDTF">2010-10-27T12:17:58Z</dcterms:created>
  <dcterms:modified xsi:type="dcterms:W3CDTF">2018-11-06T14:05:40Z</dcterms:modified>
</cp:coreProperties>
</file>